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</p:sldMasterIdLst>
  <p:notesMasterIdLst>
    <p:notesMasterId r:id="rId57"/>
  </p:notesMasterIdLst>
  <p:sldIdLst>
    <p:sldId id="256" r:id="rId13"/>
    <p:sldId id="258" r:id="rId14"/>
    <p:sldId id="259" r:id="rId15"/>
    <p:sldId id="260" r:id="rId16"/>
    <p:sldId id="268" r:id="rId17"/>
    <p:sldId id="265" r:id="rId18"/>
    <p:sldId id="267" r:id="rId19"/>
    <p:sldId id="266" r:id="rId20"/>
    <p:sldId id="270" r:id="rId21"/>
    <p:sldId id="275" r:id="rId22"/>
    <p:sldId id="261" r:id="rId23"/>
    <p:sldId id="262" r:id="rId24"/>
    <p:sldId id="277" r:id="rId25"/>
    <p:sldId id="271" r:id="rId26"/>
    <p:sldId id="263" r:id="rId27"/>
    <p:sldId id="279" r:id="rId28"/>
    <p:sldId id="273" r:id="rId29"/>
    <p:sldId id="274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94" r:id="rId40"/>
    <p:sldId id="292" r:id="rId41"/>
    <p:sldId id="289" r:id="rId42"/>
    <p:sldId id="290" r:id="rId43"/>
    <p:sldId id="291" r:id="rId44"/>
    <p:sldId id="293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4" r:id="rId53"/>
    <p:sldId id="257" r:id="rId54"/>
    <p:sldId id="303" r:id="rId55"/>
    <p:sldId id="302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slide" Target="slides/slide30.xml"/><Relationship Id="rId47" Type="http://schemas.openxmlformats.org/officeDocument/2006/relationships/slide" Target="slides/slide35.xml"/><Relationship Id="rId50" Type="http://schemas.openxmlformats.org/officeDocument/2006/relationships/slide" Target="slides/slide38.xml"/><Relationship Id="rId55" Type="http://schemas.openxmlformats.org/officeDocument/2006/relationships/slide" Target="slides/slide43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9" Type="http://schemas.openxmlformats.org/officeDocument/2006/relationships/slide" Target="slides/slide17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slide" Target="slides/slide28.xml"/><Relationship Id="rId45" Type="http://schemas.openxmlformats.org/officeDocument/2006/relationships/slide" Target="slides/slide33.xml"/><Relationship Id="rId53" Type="http://schemas.openxmlformats.org/officeDocument/2006/relationships/slide" Target="slides/slide41.xml"/><Relationship Id="rId58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tableStyles" Target="tableStyles.xml"/><Relationship Id="rId19" Type="http://schemas.openxmlformats.org/officeDocument/2006/relationships/slide" Target="slides/slide7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slide" Target="slides/slide31.xml"/><Relationship Id="rId48" Type="http://schemas.openxmlformats.org/officeDocument/2006/relationships/slide" Target="slides/slide36.xml"/><Relationship Id="rId56" Type="http://schemas.openxmlformats.org/officeDocument/2006/relationships/slide" Target="slides/slide44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9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46" Type="http://schemas.openxmlformats.org/officeDocument/2006/relationships/slide" Target="slides/slide34.xml"/><Relationship Id="rId59" Type="http://schemas.openxmlformats.org/officeDocument/2006/relationships/viewProps" Target="viewProps.xml"/><Relationship Id="rId20" Type="http://schemas.openxmlformats.org/officeDocument/2006/relationships/slide" Target="slides/slide8.xml"/><Relationship Id="rId41" Type="http://schemas.openxmlformats.org/officeDocument/2006/relationships/slide" Target="slides/slide29.xml"/><Relationship Id="rId54" Type="http://schemas.openxmlformats.org/officeDocument/2006/relationships/slide" Target="slides/slide4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49" Type="http://schemas.openxmlformats.org/officeDocument/2006/relationships/slide" Target="slides/slide37.xml"/><Relationship Id="rId57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9.xml"/><Relationship Id="rId44" Type="http://schemas.openxmlformats.org/officeDocument/2006/relationships/slide" Target="slides/slide32.xml"/><Relationship Id="rId52" Type="http://schemas.openxmlformats.org/officeDocument/2006/relationships/slide" Target="slides/slide40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89C3F5-A70B-4CE8-B632-34C4D11609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A63F20-7897-4808-8B06-F7540B9E2B1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Средства выразительности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3D723C2-B48E-4B19-A304-62A7D0FC5FA2}" type="parTrans" cxnId="{C714075E-C951-47D6-B827-6369C7509EB1}">
      <dgm:prSet/>
      <dgm:spPr/>
      <dgm:t>
        <a:bodyPr/>
        <a:lstStyle/>
        <a:p>
          <a:endParaRPr lang="ru-RU"/>
        </a:p>
      </dgm:t>
    </dgm:pt>
    <dgm:pt modelId="{13B682F6-6A36-40F8-8177-E49CDCFD9F37}" type="sibTrans" cxnId="{C714075E-C951-47D6-B827-6369C7509EB1}">
      <dgm:prSet/>
      <dgm:spPr/>
      <dgm:t>
        <a:bodyPr/>
        <a:lstStyle/>
        <a:p>
          <a:endParaRPr lang="ru-RU"/>
        </a:p>
      </dgm:t>
    </dgm:pt>
    <dgm:pt modelId="{80DBBE99-7A76-470E-B92C-1A0CDA64867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Лексические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AD58454-0EE1-41D6-89ED-E4DBFBA8A6F1}" type="parTrans" cxnId="{BD3A5965-C667-4EA8-9832-22B8601B81CF}">
      <dgm:prSet/>
      <dgm:spPr/>
      <dgm:t>
        <a:bodyPr/>
        <a:lstStyle/>
        <a:p>
          <a:endParaRPr lang="ru-RU"/>
        </a:p>
      </dgm:t>
    </dgm:pt>
    <dgm:pt modelId="{75C9C9AA-F175-425E-9F50-FEFD8A79D090}" type="sibTrans" cxnId="{BD3A5965-C667-4EA8-9832-22B8601B81CF}">
      <dgm:prSet/>
      <dgm:spPr/>
      <dgm:t>
        <a:bodyPr/>
        <a:lstStyle/>
        <a:p>
          <a:endParaRPr lang="ru-RU"/>
        </a:p>
      </dgm:t>
    </dgm:pt>
    <dgm:pt modelId="{DC2AEA87-B14B-4845-A29E-17F9CBE1CBF5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Тропы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5ABAC5-91BF-4E03-AA56-3260539ECFB4}" type="parTrans" cxnId="{46CC8DD1-75DE-4D18-AEB0-6602030CABC9}">
      <dgm:prSet/>
      <dgm:spPr/>
      <dgm:t>
        <a:bodyPr/>
        <a:lstStyle/>
        <a:p>
          <a:endParaRPr lang="ru-RU"/>
        </a:p>
      </dgm:t>
    </dgm:pt>
    <dgm:pt modelId="{0F7FE891-78C6-4853-8F74-0AA1E8599F13}" type="sibTrans" cxnId="{46CC8DD1-75DE-4D18-AEB0-6602030CABC9}">
      <dgm:prSet/>
      <dgm:spPr/>
      <dgm:t>
        <a:bodyPr/>
        <a:lstStyle/>
        <a:p>
          <a:endParaRPr lang="ru-RU"/>
        </a:p>
      </dgm:t>
    </dgm:pt>
    <dgm:pt modelId="{C329787D-4051-4F9D-A8E0-15EC65A9C90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Лексические группы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E262DDC-1589-467F-9B7A-904B688D055E}" type="parTrans" cxnId="{876EE153-9FC9-4E44-B7E2-AFA3474147A4}">
      <dgm:prSet/>
      <dgm:spPr/>
      <dgm:t>
        <a:bodyPr/>
        <a:lstStyle/>
        <a:p>
          <a:endParaRPr lang="ru-RU"/>
        </a:p>
      </dgm:t>
    </dgm:pt>
    <dgm:pt modelId="{2708B84B-9649-48EC-929C-B0D5425E90B1}" type="sibTrans" cxnId="{876EE153-9FC9-4E44-B7E2-AFA3474147A4}">
      <dgm:prSet/>
      <dgm:spPr/>
      <dgm:t>
        <a:bodyPr/>
        <a:lstStyle/>
        <a:p>
          <a:endParaRPr lang="ru-RU"/>
        </a:p>
      </dgm:t>
    </dgm:pt>
    <dgm:pt modelId="{4731C4FB-14A7-47D6-9C66-44BFD2C8587A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Синтаксические (фигуры речи)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E64D1DC-E8B9-4259-99C3-397979DCEBEE}" type="parTrans" cxnId="{251009CB-AF03-4F35-964B-D8B9FD20799C}">
      <dgm:prSet/>
      <dgm:spPr/>
      <dgm:t>
        <a:bodyPr/>
        <a:lstStyle/>
        <a:p>
          <a:endParaRPr lang="ru-RU"/>
        </a:p>
      </dgm:t>
    </dgm:pt>
    <dgm:pt modelId="{4A3DCCE2-2F86-4DA7-B1B1-9478FFD5869A}" type="sibTrans" cxnId="{251009CB-AF03-4F35-964B-D8B9FD20799C}">
      <dgm:prSet/>
      <dgm:spPr/>
      <dgm:t>
        <a:bodyPr/>
        <a:lstStyle/>
        <a:p>
          <a:endParaRPr lang="ru-RU"/>
        </a:p>
      </dgm:t>
    </dgm:pt>
    <dgm:pt modelId="{95EF27BA-74C2-4D13-9259-1643D3CC49DC}">
      <dgm:prSet custT="1"/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Фонетические (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ассонанс, аллитерация, звукоподражание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7D8EDF3-0815-4C6D-8320-32AA093DE9A2}" type="parTrans" cxnId="{C04913B7-70CC-485D-85BA-72AC454A018C}">
      <dgm:prSet/>
      <dgm:spPr/>
      <dgm:t>
        <a:bodyPr/>
        <a:lstStyle/>
        <a:p>
          <a:endParaRPr lang="ru-RU"/>
        </a:p>
      </dgm:t>
    </dgm:pt>
    <dgm:pt modelId="{8EDC84A1-1947-497A-928C-82C73829026E}" type="sibTrans" cxnId="{C04913B7-70CC-485D-85BA-72AC454A018C}">
      <dgm:prSet/>
      <dgm:spPr/>
      <dgm:t>
        <a:bodyPr/>
        <a:lstStyle/>
        <a:p>
          <a:endParaRPr lang="ru-RU"/>
        </a:p>
      </dgm:t>
    </dgm:pt>
    <dgm:pt modelId="{BD9E96DF-0D1A-4FAF-ADF4-86F3F8C929D1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Стилистически окрашенная лексика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7BDEB1F9-72FE-403E-8010-80D059A9938A}" type="parTrans" cxnId="{32826A37-FCC3-4627-90E0-52A5E4DA8B63}">
      <dgm:prSet/>
      <dgm:spPr/>
      <dgm:t>
        <a:bodyPr/>
        <a:lstStyle/>
        <a:p>
          <a:endParaRPr lang="ru-RU"/>
        </a:p>
      </dgm:t>
    </dgm:pt>
    <dgm:pt modelId="{1FF1B0CF-F7F5-4DDE-8F99-CB9FCE80B943}" type="sibTrans" cxnId="{32826A37-FCC3-4627-90E0-52A5E4DA8B63}">
      <dgm:prSet/>
      <dgm:spPr/>
      <dgm:t>
        <a:bodyPr/>
        <a:lstStyle/>
        <a:p>
          <a:endParaRPr lang="ru-RU"/>
        </a:p>
      </dgm:t>
    </dgm:pt>
    <dgm:pt modelId="{016ACF55-9DE1-4499-8987-49F4D8E78B8F}" type="pres">
      <dgm:prSet presAssocID="{FC89C3F5-A70B-4CE8-B632-34C4D11609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D155A4-EC83-4DCB-914D-8C9A73F1D0B0}" type="pres">
      <dgm:prSet presAssocID="{E9A63F20-7897-4808-8B06-F7540B9E2B14}" presName="root1" presStyleCnt="0"/>
      <dgm:spPr/>
    </dgm:pt>
    <dgm:pt modelId="{873800B7-AD46-4F18-8EAD-95993F5FEF35}" type="pres">
      <dgm:prSet presAssocID="{E9A63F20-7897-4808-8B06-F7540B9E2B1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826F3EE-99DA-430D-8A99-B86343649E66}" type="pres">
      <dgm:prSet presAssocID="{E9A63F20-7897-4808-8B06-F7540B9E2B14}" presName="level2hierChild" presStyleCnt="0"/>
      <dgm:spPr/>
    </dgm:pt>
    <dgm:pt modelId="{675D8F2F-FA35-43EA-B88D-90FDA27BDC91}" type="pres">
      <dgm:prSet presAssocID="{97D8EDF3-0815-4C6D-8320-32AA093DE9A2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FA22DE10-EB36-4B68-B6B7-5BC135B7E4C9}" type="pres">
      <dgm:prSet presAssocID="{97D8EDF3-0815-4C6D-8320-32AA093DE9A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DB5D70DD-2A31-4D58-8A51-BAC5C8AF6157}" type="pres">
      <dgm:prSet presAssocID="{95EF27BA-74C2-4D13-9259-1643D3CC49DC}" presName="root2" presStyleCnt="0"/>
      <dgm:spPr/>
    </dgm:pt>
    <dgm:pt modelId="{366B6C0D-A368-4A2F-A628-E3ED37B1C9DF}" type="pres">
      <dgm:prSet presAssocID="{95EF27BA-74C2-4D13-9259-1643D3CC49D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93FF0E-714A-474A-8922-5C33EFDC0CB4}" type="pres">
      <dgm:prSet presAssocID="{95EF27BA-74C2-4D13-9259-1643D3CC49DC}" presName="level3hierChild" presStyleCnt="0"/>
      <dgm:spPr/>
    </dgm:pt>
    <dgm:pt modelId="{9ED3479A-3867-4F6D-86E0-1BC25C752802}" type="pres">
      <dgm:prSet presAssocID="{CAD58454-0EE1-41D6-89ED-E4DBFBA8A6F1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22BAAF70-2C50-4AF2-850D-9B27EC82F9E7}" type="pres">
      <dgm:prSet presAssocID="{CAD58454-0EE1-41D6-89ED-E4DBFBA8A6F1}" presName="connTx" presStyleLbl="parChTrans1D2" presStyleIdx="1" presStyleCnt="3"/>
      <dgm:spPr/>
      <dgm:t>
        <a:bodyPr/>
        <a:lstStyle/>
        <a:p>
          <a:endParaRPr lang="ru-RU"/>
        </a:p>
      </dgm:t>
    </dgm:pt>
    <dgm:pt modelId="{00887701-2264-4443-84D3-076C536814B3}" type="pres">
      <dgm:prSet presAssocID="{80DBBE99-7A76-470E-B92C-1A0CDA648675}" presName="root2" presStyleCnt="0"/>
      <dgm:spPr/>
    </dgm:pt>
    <dgm:pt modelId="{2D458918-DDE8-4EDA-BB22-E6D9C3812921}" type="pres">
      <dgm:prSet presAssocID="{80DBBE99-7A76-470E-B92C-1A0CDA648675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5AEA38-C4F6-476D-AD3D-F7C3031ED92E}" type="pres">
      <dgm:prSet presAssocID="{80DBBE99-7A76-470E-B92C-1A0CDA648675}" presName="level3hierChild" presStyleCnt="0"/>
      <dgm:spPr/>
    </dgm:pt>
    <dgm:pt modelId="{1F5C2AE8-9F46-4A69-8B0B-5ACBA12F0715}" type="pres">
      <dgm:prSet presAssocID="{7B5ABAC5-91BF-4E03-AA56-3260539ECFB4}" presName="conn2-1" presStyleLbl="parChTrans1D3" presStyleIdx="0" presStyleCnt="3"/>
      <dgm:spPr/>
      <dgm:t>
        <a:bodyPr/>
        <a:lstStyle/>
        <a:p>
          <a:endParaRPr lang="ru-RU"/>
        </a:p>
      </dgm:t>
    </dgm:pt>
    <dgm:pt modelId="{7A6CA132-243A-46C1-89D6-DAD1E71A0F5C}" type="pres">
      <dgm:prSet presAssocID="{7B5ABAC5-91BF-4E03-AA56-3260539ECFB4}" presName="connTx" presStyleLbl="parChTrans1D3" presStyleIdx="0" presStyleCnt="3"/>
      <dgm:spPr/>
      <dgm:t>
        <a:bodyPr/>
        <a:lstStyle/>
        <a:p>
          <a:endParaRPr lang="ru-RU"/>
        </a:p>
      </dgm:t>
    </dgm:pt>
    <dgm:pt modelId="{BE4BAE62-23A0-4670-BA43-9BCAF90BE003}" type="pres">
      <dgm:prSet presAssocID="{DC2AEA87-B14B-4845-A29E-17F9CBE1CBF5}" presName="root2" presStyleCnt="0"/>
      <dgm:spPr/>
    </dgm:pt>
    <dgm:pt modelId="{C7EF1B4E-8EC7-4235-B84A-EFB928575871}" type="pres">
      <dgm:prSet presAssocID="{DC2AEA87-B14B-4845-A29E-17F9CBE1CBF5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E15E5A9-B347-47BF-A8EA-B186640903A4}" type="pres">
      <dgm:prSet presAssocID="{DC2AEA87-B14B-4845-A29E-17F9CBE1CBF5}" presName="level3hierChild" presStyleCnt="0"/>
      <dgm:spPr/>
    </dgm:pt>
    <dgm:pt modelId="{E06E8ABA-88CB-4CBB-992E-28E6ED17B5DE}" type="pres">
      <dgm:prSet presAssocID="{7BDEB1F9-72FE-403E-8010-80D059A9938A}" presName="conn2-1" presStyleLbl="parChTrans1D3" presStyleIdx="1" presStyleCnt="3"/>
      <dgm:spPr/>
      <dgm:t>
        <a:bodyPr/>
        <a:lstStyle/>
        <a:p>
          <a:endParaRPr lang="ru-RU"/>
        </a:p>
      </dgm:t>
    </dgm:pt>
    <dgm:pt modelId="{006B6FAE-C18A-4AF9-BE85-019F58348340}" type="pres">
      <dgm:prSet presAssocID="{7BDEB1F9-72FE-403E-8010-80D059A9938A}" presName="connTx" presStyleLbl="parChTrans1D3" presStyleIdx="1" presStyleCnt="3"/>
      <dgm:spPr/>
      <dgm:t>
        <a:bodyPr/>
        <a:lstStyle/>
        <a:p>
          <a:endParaRPr lang="ru-RU"/>
        </a:p>
      </dgm:t>
    </dgm:pt>
    <dgm:pt modelId="{4A7AAD07-916E-4A65-8CC1-8C76ABB6BC97}" type="pres">
      <dgm:prSet presAssocID="{BD9E96DF-0D1A-4FAF-ADF4-86F3F8C929D1}" presName="root2" presStyleCnt="0"/>
      <dgm:spPr/>
    </dgm:pt>
    <dgm:pt modelId="{A6DA55CA-CD10-41EB-89BD-4358FDA0D160}" type="pres">
      <dgm:prSet presAssocID="{BD9E96DF-0D1A-4FAF-ADF4-86F3F8C929D1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D6E9DA-E497-42F6-98DC-9E00B7DB2741}" type="pres">
      <dgm:prSet presAssocID="{BD9E96DF-0D1A-4FAF-ADF4-86F3F8C929D1}" presName="level3hierChild" presStyleCnt="0"/>
      <dgm:spPr/>
    </dgm:pt>
    <dgm:pt modelId="{D77935E1-A9F5-4295-A334-0AF90A57C2A0}" type="pres">
      <dgm:prSet presAssocID="{3E262DDC-1589-467F-9B7A-904B688D055E}" presName="conn2-1" presStyleLbl="parChTrans1D3" presStyleIdx="2" presStyleCnt="3"/>
      <dgm:spPr/>
      <dgm:t>
        <a:bodyPr/>
        <a:lstStyle/>
        <a:p>
          <a:endParaRPr lang="ru-RU"/>
        </a:p>
      </dgm:t>
    </dgm:pt>
    <dgm:pt modelId="{2C81F0EF-8B9F-41C2-9A38-76E73C3C882A}" type="pres">
      <dgm:prSet presAssocID="{3E262DDC-1589-467F-9B7A-904B688D055E}" presName="connTx" presStyleLbl="parChTrans1D3" presStyleIdx="2" presStyleCnt="3"/>
      <dgm:spPr/>
      <dgm:t>
        <a:bodyPr/>
        <a:lstStyle/>
        <a:p>
          <a:endParaRPr lang="ru-RU"/>
        </a:p>
      </dgm:t>
    </dgm:pt>
    <dgm:pt modelId="{0DEEB5F8-7F69-4D39-8609-2A791C705690}" type="pres">
      <dgm:prSet presAssocID="{C329787D-4051-4F9D-A8E0-15EC65A9C904}" presName="root2" presStyleCnt="0"/>
      <dgm:spPr/>
    </dgm:pt>
    <dgm:pt modelId="{EF1D4C66-87BB-4CD6-A1B1-AE2DC35DB70B}" type="pres">
      <dgm:prSet presAssocID="{C329787D-4051-4F9D-A8E0-15EC65A9C904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73B1C1-390D-432E-9F31-94F33D9BB76D}" type="pres">
      <dgm:prSet presAssocID="{C329787D-4051-4F9D-A8E0-15EC65A9C904}" presName="level3hierChild" presStyleCnt="0"/>
      <dgm:spPr/>
    </dgm:pt>
    <dgm:pt modelId="{A71953FC-5F15-4747-8987-79F8D0D4FDFE}" type="pres">
      <dgm:prSet presAssocID="{6E64D1DC-E8B9-4259-99C3-397979DCEBEE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20559F9-49DD-470B-8794-96E4E17277DF}" type="pres">
      <dgm:prSet presAssocID="{6E64D1DC-E8B9-4259-99C3-397979DCEBEE}" presName="connTx" presStyleLbl="parChTrans1D2" presStyleIdx="2" presStyleCnt="3"/>
      <dgm:spPr/>
      <dgm:t>
        <a:bodyPr/>
        <a:lstStyle/>
        <a:p>
          <a:endParaRPr lang="ru-RU"/>
        </a:p>
      </dgm:t>
    </dgm:pt>
    <dgm:pt modelId="{3B7B9B1F-D7FA-48F9-ACE6-CB7C7E9D0AD9}" type="pres">
      <dgm:prSet presAssocID="{4731C4FB-14A7-47D6-9C66-44BFD2C8587A}" presName="root2" presStyleCnt="0"/>
      <dgm:spPr/>
    </dgm:pt>
    <dgm:pt modelId="{A367FD6E-BBF5-4480-92DD-7E856F763EE2}" type="pres">
      <dgm:prSet presAssocID="{4731C4FB-14A7-47D6-9C66-44BFD2C8587A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783F22-2B9E-40ED-9751-6A52EA3C917E}" type="pres">
      <dgm:prSet presAssocID="{4731C4FB-14A7-47D6-9C66-44BFD2C8587A}" presName="level3hierChild" presStyleCnt="0"/>
      <dgm:spPr/>
    </dgm:pt>
  </dgm:ptLst>
  <dgm:cxnLst>
    <dgm:cxn modelId="{C714075E-C951-47D6-B827-6369C7509EB1}" srcId="{FC89C3F5-A70B-4CE8-B632-34C4D11609FF}" destId="{E9A63F20-7897-4808-8B06-F7540B9E2B14}" srcOrd="0" destOrd="0" parTransId="{43D723C2-B48E-4B19-A304-62A7D0FC5FA2}" sibTransId="{13B682F6-6A36-40F8-8177-E49CDCFD9F37}"/>
    <dgm:cxn modelId="{F9BF239C-6FDB-459E-BF06-95AAFA584A01}" type="presOf" srcId="{3E262DDC-1589-467F-9B7A-904B688D055E}" destId="{2C81F0EF-8B9F-41C2-9A38-76E73C3C882A}" srcOrd="1" destOrd="0" presId="urn:microsoft.com/office/officeart/2005/8/layout/hierarchy2"/>
    <dgm:cxn modelId="{CDE273A0-42B8-42D6-9CD2-DDC82BAAE86E}" type="presOf" srcId="{97D8EDF3-0815-4C6D-8320-32AA093DE9A2}" destId="{FA22DE10-EB36-4B68-B6B7-5BC135B7E4C9}" srcOrd="1" destOrd="0" presId="urn:microsoft.com/office/officeart/2005/8/layout/hierarchy2"/>
    <dgm:cxn modelId="{EAA7A5DC-174D-4096-97C0-7F0BD36E8C6D}" type="presOf" srcId="{CAD58454-0EE1-41D6-89ED-E4DBFBA8A6F1}" destId="{22BAAF70-2C50-4AF2-850D-9B27EC82F9E7}" srcOrd="1" destOrd="0" presId="urn:microsoft.com/office/officeart/2005/8/layout/hierarchy2"/>
    <dgm:cxn modelId="{ABBEB7AD-EE81-408B-B7FB-8F76C6BEE317}" type="presOf" srcId="{80DBBE99-7A76-470E-B92C-1A0CDA648675}" destId="{2D458918-DDE8-4EDA-BB22-E6D9C3812921}" srcOrd="0" destOrd="0" presId="urn:microsoft.com/office/officeart/2005/8/layout/hierarchy2"/>
    <dgm:cxn modelId="{A36B6B1D-596A-4FE3-B791-C8C9883EEB08}" type="presOf" srcId="{C329787D-4051-4F9D-A8E0-15EC65A9C904}" destId="{EF1D4C66-87BB-4CD6-A1B1-AE2DC35DB70B}" srcOrd="0" destOrd="0" presId="urn:microsoft.com/office/officeart/2005/8/layout/hierarchy2"/>
    <dgm:cxn modelId="{789C6C81-F731-4E19-8C50-701E9B62ACAA}" type="presOf" srcId="{6E64D1DC-E8B9-4259-99C3-397979DCEBEE}" destId="{820559F9-49DD-470B-8794-96E4E17277DF}" srcOrd="1" destOrd="0" presId="urn:microsoft.com/office/officeart/2005/8/layout/hierarchy2"/>
    <dgm:cxn modelId="{BD3A5965-C667-4EA8-9832-22B8601B81CF}" srcId="{E9A63F20-7897-4808-8B06-F7540B9E2B14}" destId="{80DBBE99-7A76-470E-B92C-1A0CDA648675}" srcOrd="1" destOrd="0" parTransId="{CAD58454-0EE1-41D6-89ED-E4DBFBA8A6F1}" sibTransId="{75C9C9AA-F175-425E-9F50-FEFD8A79D090}"/>
    <dgm:cxn modelId="{251009CB-AF03-4F35-964B-D8B9FD20799C}" srcId="{E9A63F20-7897-4808-8B06-F7540B9E2B14}" destId="{4731C4FB-14A7-47D6-9C66-44BFD2C8587A}" srcOrd="2" destOrd="0" parTransId="{6E64D1DC-E8B9-4259-99C3-397979DCEBEE}" sibTransId="{4A3DCCE2-2F86-4DA7-B1B1-9478FFD5869A}"/>
    <dgm:cxn modelId="{933CD8B0-6075-484D-A0F8-2CA3DA7D0D41}" type="presOf" srcId="{6E64D1DC-E8B9-4259-99C3-397979DCEBEE}" destId="{A71953FC-5F15-4747-8987-79F8D0D4FDFE}" srcOrd="0" destOrd="0" presId="urn:microsoft.com/office/officeart/2005/8/layout/hierarchy2"/>
    <dgm:cxn modelId="{46CC8DD1-75DE-4D18-AEB0-6602030CABC9}" srcId="{80DBBE99-7A76-470E-B92C-1A0CDA648675}" destId="{DC2AEA87-B14B-4845-A29E-17F9CBE1CBF5}" srcOrd="0" destOrd="0" parTransId="{7B5ABAC5-91BF-4E03-AA56-3260539ECFB4}" sibTransId="{0F7FE891-78C6-4853-8F74-0AA1E8599F13}"/>
    <dgm:cxn modelId="{32826A37-FCC3-4627-90E0-52A5E4DA8B63}" srcId="{80DBBE99-7A76-470E-B92C-1A0CDA648675}" destId="{BD9E96DF-0D1A-4FAF-ADF4-86F3F8C929D1}" srcOrd="1" destOrd="0" parTransId="{7BDEB1F9-72FE-403E-8010-80D059A9938A}" sibTransId="{1FF1B0CF-F7F5-4DDE-8F99-CB9FCE80B943}"/>
    <dgm:cxn modelId="{7573A811-9900-4019-9FDE-7BC441A6D06A}" type="presOf" srcId="{CAD58454-0EE1-41D6-89ED-E4DBFBA8A6F1}" destId="{9ED3479A-3867-4F6D-86E0-1BC25C752802}" srcOrd="0" destOrd="0" presId="urn:microsoft.com/office/officeart/2005/8/layout/hierarchy2"/>
    <dgm:cxn modelId="{C04913B7-70CC-485D-85BA-72AC454A018C}" srcId="{E9A63F20-7897-4808-8B06-F7540B9E2B14}" destId="{95EF27BA-74C2-4D13-9259-1643D3CC49DC}" srcOrd="0" destOrd="0" parTransId="{97D8EDF3-0815-4C6D-8320-32AA093DE9A2}" sibTransId="{8EDC84A1-1947-497A-928C-82C73829026E}"/>
    <dgm:cxn modelId="{152C128D-DDCE-4C3B-823B-40C9D16583C5}" type="presOf" srcId="{97D8EDF3-0815-4C6D-8320-32AA093DE9A2}" destId="{675D8F2F-FA35-43EA-B88D-90FDA27BDC91}" srcOrd="0" destOrd="0" presId="urn:microsoft.com/office/officeart/2005/8/layout/hierarchy2"/>
    <dgm:cxn modelId="{FDBFB323-5E8A-42E0-9FB3-ADE7A8DC4105}" type="presOf" srcId="{BD9E96DF-0D1A-4FAF-ADF4-86F3F8C929D1}" destId="{A6DA55CA-CD10-41EB-89BD-4358FDA0D160}" srcOrd="0" destOrd="0" presId="urn:microsoft.com/office/officeart/2005/8/layout/hierarchy2"/>
    <dgm:cxn modelId="{2DF28FFE-E896-416A-9779-9BE4AE0D4204}" type="presOf" srcId="{E9A63F20-7897-4808-8B06-F7540B9E2B14}" destId="{873800B7-AD46-4F18-8EAD-95993F5FEF35}" srcOrd="0" destOrd="0" presId="urn:microsoft.com/office/officeart/2005/8/layout/hierarchy2"/>
    <dgm:cxn modelId="{0982561E-7021-4B12-BB21-BDD8A3FC49C8}" type="presOf" srcId="{7B5ABAC5-91BF-4E03-AA56-3260539ECFB4}" destId="{1F5C2AE8-9F46-4A69-8B0B-5ACBA12F0715}" srcOrd="0" destOrd="0" presId="urn:microsoft.com/office/officeart/2005/8/layout/hierarchy2"/>
    <dgm:cxn modelId="{32521448-6BAC-4D23-A52E-115A2503A15D}" type="presOf" srcId="{DC2AEA87-B14B-4845-A29E-17F9CBE1CBF5}" destId="{C7EF1B4E-8EC7-4235-B84A-EFB928575871}" srcOrd="0" destOrd="0" presId="urn:microsoft.com/office/officeart/2005/8/layout/hierarchy2"/>
    <dgm:cxn modelId="{740361A5-2F5F-45F7-A6F3-2F5D5D4BB9C7}" type="presOf" srcId="{3E262DDC-1589-467F-9B7A-904B688D055E}" destId="{D77935E1-A9F5-4295-A334-0AF90A57C2A0}" srcOrd="0" destOrd="0" presId="urn:microsoft.com/office/officeart/2005/8/layout/hierarchy2"/>
    <dgm:cxn modelId="{A70C44A1-FD31-4CA3-B5A9-B9C2D827743F}" type="presOf" srcId="{7BDEB1F9-72FE-403E-8010-80D059A9938A}" destId="{006B6FAE-C18A-4AF9-BE85-019F58348340}" srcOrd="1" destOrd="0" presId="urn:microsoft.com/office/officeart/2005/8/layout/hierarchy2"/>
    <dgm:cxn modelId="{8801B222-E975-48D2-B437-94D3DA7F7C2A}" type="presOf" srcId="{7BDEB1F9-72FE-403E-8010-80D059A9938A}" destId="{E06E8ABA-88CB-4CBB-992E-28E6ED17B5DE}" srcOrd="0" destOrd="0" presId="urn:microsoft.com/office/officeart/2005/8/layout/hierarchy2"/>
    <dgm:cxn modelId="{10A6A798-F2B9-4633-B5DE-F826D1BD8A25}" type="presOf" srcId="{4731C4FB-14A7-47D6-9C66-44BFD2C8587A}" destId="{A367FD6E-BBF5-4480-92DD-7E856F763EE2}" srcOrd="0" destOrd="0" presId="urn:microsoft.com/office/officeart/2005/8/layout/hierarchy2"/>
    <dgm:cxn modelId="{E4D9647F-28A9-4E3F-8781-FE9987401640}" type="presOf" srcId="{95EF27BA-74C2-4D13-9259-1643D3CC49DC}" destId="{366B6C0D-A368-4A2F-A628-E3ED37B1C9DF}" srcOrd="0" destOrd="0" presId="urn:microsoft.com/office/officeart/2005/8/layout/hierarchy2"/>
    <dgm:cxn modelId="{876EE153-9FC9-4E44-B7E2-AFA3474147A4}" srcId="{80DBBE99-7A76-470E-B92C-1A0CDA648675}" destId="{C329787D-4051-4F9D-A8E0-15EC65A9C904}" srcOrd="2" destOrd="0" parTransId="{3E262DDC-1589-467F-9B7A-904B688D055E}" sibTransId="{2708B84B-9649-48EC-929C-B0D5425E90B1}"/>
    <dgm:cxn modelId="{37DFD6AB-F833-4F13-9289-ED2BF9D61DE4}" type="presOf" srcId="{7B5ABAC5-91BF-4E03-AA56-3260539ECFB4}" destId="{7A6CA132-243A-46C1-89D6-DAD1E71A0F5C}" srcOrd="1" destOrd="0" presId="urn:microsoft.com/office/officeart/2005/8/layout/hierarchy2"/>
    <dgm:cxn modelId="{3BBDB338-DDAF-462B-92B6-46DEF102A06F}" type="presOf" srcId="{FC89C3F5-A70B-4CE8-B632-34C4D11609FF}" destId="{016ACF55-9DE1-4499-8987-49F4D8E78B8F}" srcOrd="0" destOrd="0" presId="urn:microsoft.com/office/officeart/2005/8/layout/hierarchy2"/>
    <dgm:cxn modelId="{44D32C81-A69D-4A32-A70A-D34B37A2AA21}" type="presParOf" srcId="{016ACF55-9DE1-4499-8987-49F4D8E78B8F}" destId="{74D155A4-EC83-4DCB-914D-8C9A73F1D0B0}" srcOrd="0" destOrd="0" presId="urn:microsoft.com/office/officeart/2005/8/layout/hierarchy2"/>
    <dgm:cxn modelId="{AF2EA522-2295-4194-822B-06FB0DFBC39A}" type="presParOf" srcId="{74D155A4-EC83-4DCB-914D-8C9A73F1D0B0}" destId="{873800B7-AD46-4F18-8EAD-95993F5FEF35}" srcOrd="0" destOrd="0" presId="urn:microsoft.com/office/officeart/2005/8/layout/hierarchy2"/>
    <dgm:cxn modelId="{A7F6A684-7943-488A-AC4B-3116FD522B29}" type="presParOf" srcId="{74D155A4-EC83-4DCB-914D-8C9A73F1D0B0}" destId="{0826F3EE-99DA-430D-8A99-B86343649E66}" srcOrd="1" destOrd="0" presId="urn:microsoft.com/office/officeart/2005/8/layout/hierarchy2"/>
    <dgm:cxn modelId="{D50394C3-724B-4355-A01D-4FAEA30D2779}" type="presParOf" srcId="{0826F3EE-99DA-430D-8A99-B86343649E66}" destId="{675D8F2F-FA35-43EA-B88D-90FDA27BDC91}" srcOrd="0" destOrd="0" presId="urn:microsoft.com/office/officeart/2005/8/layout/hierarchy2"/>
    <dgm:cxn modelId="{A061EB95-2DDF-40D1-B2AA-6894E2265042}" type="presParOf" srcId="{675D8F2F-FA35-43EA-B88D-90FDA27BDC91}" destId="{FA22DE10-EB36-4B68-B6B7-5BC135B7E4C9}" srcOrd="0" destOrd="0" presId="urn:microsoft.com/office/officeart/2005/8/layout/hierarchy2"/>
    <dgm:cxn modelId="{B5ED3BCB-6CAE-4E9F-BECB-941C0D0805B1}" type="presParOf" srcId="{0826F3EE-99DA-430D-8A99-B86343649E66}" destId="{DB5D70DD-2A31-4D58-8A51-BAC5C8AF6157}" srcOrd="1" destOrd="0" presId="urn:microsoft.com/office/officeart/2005/8/layout/hierarchy2"/>
    <dgm:cxn modelId="{62DB8BCE-26A1-4C0D-BDD0-037D50F737EE}" type="presParOf" srcId="{DB5D70DD-2A31-4D58-8A51-BAC5C8AF6157}" destId="{366B6C0D-A368-4A2F-A628-E3ED37B1C9DF}" srcOrd="0" destOrd="0" presId="urn:microsoft.com/office/officeart/2005/8/layout/hierarchy2"/>
    <dgm:cxn modelId="{E38072F5-D7C2-4304-B4D0-F902D86E6BED}" type="presParOf" srcId="{DB5D70DD-2A31-4D58-8A51-BAC5C8AF6157}" destId="{7293FF0E-714A-474A-8922-5C33EFDC0CB4}" srcOrd="1" destOrd="0" presId="urn:microsoft.com/office/officeart/2005/8/layout/hierarchy2"/>
    <dgm:cxn modelId="{23F27D87-A25A-477B-B8D1-90194941B141}" type="presParOf" srcId="{0826F3EE-99DA-430D-8A99-B86343649E66}" destId="{9ED3479A-3867-4F6D-86E0-1BC25C752802}" srcOrd="2" destOrd="0" presId="urn:microsoft.com/office/officeart/2005/8/layout/hierarchy2"/>
    <dgm:cxn modelId="{AD70A292-8DA4-4DEB-8098-223A4C4B3755}" type="presParOf" srcId="{9ED3479A-3867-4F6D-86E0-1BC25C752802}" destId="{22BAAF70-2C50-4AF2-850D-9B27EC82F9E7}" srcOrd="0" destOrd="0" presId="urn:microsoft.com/office/officeart/2005/8/layout/hierarchy2"/>
    <dgm:cxn modelId="{519F6EB6-0D2A-48F8-99F3-1845A80325A3}" type="presParOf" srcId="{0826F3EE-99DA-430D-8A99-B86343649E66}" destId="{00887701-2264-4443-84D3-076C536814B3}" srcOrd="3" destOrd="0" presId="urn:microsoft.com/office/officeart/2005/8/layout/hierarchy2"/>
    <dgm:cxn modelId="{2A8F23D5-54A0-402F-8E73-A5E837936CB2}" type="presParOf" srcId="{00887701-2264-4443-84D3-076C536814B3}" destId="{2D458918-DDE8-4EDA-BB22-E6D9C3812921}" srcOrd="0" destOrd="0" presId="urn:microsoft.com/office/officeart/2005/8/layout/hierarchy2"/>
    <dgm:cxn modelId="{C7DC18D2-B2EC-4601-8E0B-EAD401BDE44F}" type="presParOf" srcId="{00887701-2264-4443-84D3-076C536814B3}" destId="{355AEA38-C4F6-476D-AD3D-F7C3031ED92E}" srcOrd="1" destOrd="0" presId="urn:microsoft.com/office/officeart/2005/8/layout/hierarchy2"/>
    <dgm:cxn modelId="{914CC27B-9EFE-43BC-ACF6-9AC26D853B68}" type="presParOf" srcId="{355AEA38-C4F6-476D-AD3D-F7C3031ED92E}" destId="{1F5C2AE8-9F46-4A69-8B0B-5ACBA12F0715}" srcOrd="0" destOrd="0" presId="urn:microsoft.com/office/officeart/2005/8/layout/hierarchy2"/>
    <dgm:cxn modelId="{EF4D614D-E8B3-4337-99B0-97AD6E874465}" type="presParOf" srcId="{1F5C2AE8-9F46-4A69-8B0B-5ACBA12F0715}" destId="{7A6CA132-243A-46C1-89D6-DAD1E71A0F5C}" srcOrd="0" destOrd="0" presId="urn:microsoft.com/office/officeart/2005/8/layout/hierarchy2"/>
    <dgm:cxn modelId="{D59106B2-3D64-40D7-8869-B05B9CAD1C09}" type="presParOf" srcId="{355AEA38-C4F6-476D-AD3D-F7C3031ED92E}" destId="{BE4BAE62-23A0-4670-BA43-9BCAF90BE003}" srcOrd="1" destOrd="0" presId="urn:microsoft.com/office/officeart/2005/8/layout/hierarchy2"/>
    <dgm:cxn modelId="{CC15BBFE-85C1-4FE8-BB2D-9F33B3BD1AE5}" type="presParOf" srcId="{BE4BAE62-23A0-4670-BA43-9BCAF90BE003}" destId="{C7EF1B4E-8EC7-4235-B84A-EFB928575871}" srcOrd="0" destOrd="0" presId="urn:microsoft.com/office/officeart/2005/8/layout/hierarchy2"/>
    <dgm:cxn modelId="{13498F1E-506E-4BAC-A5BC-01664BEE20C2}" type="presParOf" srcId="{BE4BAE62-23A0-4670-BA43-9BCAF90BE003}" destId="{FE15E5A9-B347-47BF-A8EA-B186640903A4}" srcOrd="1" destOrd="0" presId="urn:microsoft.com/office/officeart/2005/8/layout/hierarchy2"/>
    <dgm:cxn modelId="{FE7342F0-3388-4CE6-A895-B673038A8B25}" type="presParOf" srcId="{355AEA38-C4F6-476D-AD3D-F7C3031ED92E}" destId="{E06E8ABA-88CB-4CBB-992E-28E6ED17B5DE}" srcOrd="2" destOrd="0" presId="urn:microsoft.com/office/officeart/2005/8/layout/hierarchy2"/>
    <dgm:cxn modelId="{B8909F51-BE70-4FD2-B898-7B3A70C03072}" type="presParOf" srcId="{E06E8ABA-88CB-4CBB-992E-28E6ED17B5DE}" destId="{006B6FAE-C18A-4AF9-BE85-019F58348340}" srcOrd="0" destOrd="0" presId="urn:microsoft.com/office/officeart/2005/8/layout/hierarchy2"/>
    <dgm:cxn modelId="{2330C9E6-F540-4DA7-9371-807C944D7DFF}" type="presParOf" srcId="{355AEA38-C4F6-476D-AD3D-F7C3031ED92E}" destId="{4A7AAD07-916E-4A65-8CC1-8C76ABB6BC97}" srcOrd="3" destOrd="0" presId="urn:microsoft.com/office/officeart/2005/8/layout/hierarchy2"/>
    <dgm:cxn modelId="{AD075898-9D68-4407-9EFE-324506AD863F}" type="presParOf" srcId="{4A7AAD07-916E-4A65-8CC1-8C76ABB6BC97}" destId="{A6DA55CA-CD10-41EB-89BD-4358FDA0D160}" srcOrd="0" destOrd="0" presId="urn:microsoft.com/office/officeart/2005/8/layout/hierarchy2"/>
    <dgm:cxn modelId="{0F041CB3-B604-4624-B66C-953CC01DD6BC}" type="presParOf" srcId="{4A7AAD07-916E-4A65-8CC1-8C76ABB6BC97}" destId="{72D6E9DA-E497-42F6-98DC-9E00B7DB2741}" srcOrd="1" destOrd="0" presId="urn:microsoft.com/office/officeart/2005/8/layout/hierarchy2"/>
    <dgm:cxn modelId="{5C2585E9-EC5D-448D-8BDE-010C325220A1}" type="presParOf" srcId="{355AEA38-C4F6-476D-AD3D-F7C3031ED92E}" destId="{D77935E1-A9F5-4295-A334-0AF90A57C2A0}" srcOrd="4" destOrd="0" presId="urn:microsoft.com/office/officeart/2005/8/layout/hierarchy2"/>
    <dgm:cxn modelId="{7A214391-DFD0-4D6F-B90A-14714734FF60}" type="presParOf" srcId="{D77935E1-A9F5-4295-A334-0AF90A57C2A0}" destId="{2C81F0EF-8B9F-41C2-9A38-76E73C3C882A}" srcOrd="0" destOrd="0" presId="urn:microsoft.com/office/officeart/2005/8/layout/hierarchy2"/>
    <dgm:cxn modelId="{AB8FDBF3-18F3-4AED-93CD-7333C21407C6}" type="presParOf" srcId="{355AEA38-C4F6-476D-AD3D-F7C3031ED92E}" destId="{0DEEB5F8-7F69-4D39-8609-2A791C705690}" srcOrd="5" destOrd="0" presId="urn:microsoft.com/office/officeart/2005/8/layout/hierarchy2"/>
    <dgm:cxn modelId="{2CBE9312-0932-4B99-91FC-937900967BD0}" type="presParOf" srcId="{0DEEB5F8-7F69-4D39-8609-2A791C705690}" destId="{EF1D4C66-87BB-4CD6-A1B1-AE2DC35DB70B}" srcOrd="0" destOrd="0" presId="urn:microsoft.com/office/officeart/2005/8/layout/hierarchy2"/>
    <dgm:cxn modelId="{AFFD6711-94D8-4176-ABCC-FF2C8267208A}" type="presParOf" srcId="{0DEEB5F8-7F69-4D39-8609-2A791C705690}" destId="{EA73B1C1-390D-432E-9F31-94F33D9BB76D}" srcOrd="1" destOrd="0" presId="urn:microsoft.com/office/officeart/2005/8/layout/hierarchy2"/>
    <dgm:cxn modelId="{D4B53806-BBD4-4DF4-B8D6-AAB5C032CA74}" type="presParOf" srcId="{0826F3EE-99DA-430D-8A99-B86343649E66}" destId="{A71953FC-5F15-4747-8987-79F8D0D4FDFE}" srcOrd="4" destOrd="0" presId="urn:microsoft.com/office/officeart/2005/8/layout/hierarchy2"/>
    <dgm:cxn modelId="{F3966500-C316-44BE-B5EE-B37483D9192E}" type="presParOf" srcId="{A71953FC-5F15-4747-8987-79F8D0D4FDFE}" destId="{820559F9-49DD-470B-8794-96E4E17277DF}" srcOrd="0" destOrd="0" presId="urn:microsoft.com/office/officeart/2005/8/layout/hierarchy2"/>
    <dgm:cxn modelId="{0E2E82D3-D6A5-4529-B33F-3A3D974FF5AD}" type="presParOf" srcId="{0826F3EE-99DA-430D-8A99-B86343649E66}" destId="{3B7B9B1F-D7FA-48F9-ACE6-CB7C7E9D0AD9}" srcOrd="5" destOrd="0" presId="urn:microsoft.com/office/officeart/2005/8/layout/hierarchy2"/>
    <dgm:cxn modelId="{452F25EE-675C-406B-AF30-9BF968E29393}" type="presParOf" srcId="{3B7B9B1F-D7FA-48F9-ACE6-CB7C7E9D0AD9}" destId="{A367FD6E-BBF5-4480-92DD-7E856F763EE2}" srcOrd="0" destOrd="0" presId="urn:microsoft.com/office/officeart/2005/8/layout/hierarchy2"/>
    <dgm:cxn modelId="{07B5B4D8-0999-46D7-8EAF-BC5222A01BF3}" type="presParOf" srcId="{3B7B9B1F-D7FA-48F9-ACE6-CB7C7E9D0AD9}" destId="{B1783F22-2B9E-40ED-9751-6A52EA3C917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3800B7-AD46-4F18-8EAD-95993F5FEF35}">
      <dsp:nvSpPr>
        <dsp:cNvPr id="0" name=""/>
        <dsp:cNvSpPr/>
      </dsp:nvSpPr>
      <dsp:spPr>
        <a:xfrm>
          <a:off x="4422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Средства выразительности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103" y="1991154"/>
        <a:ext cx="2099994" cy="1018316"/>
      </dsp:txXfrm>
    </dsp:sp>
    <dsp:sp modelId="{675D8F2F-FA35-43EA-B88D-90FDA27BDC91}">
      <dsp:nvSpPr>
        <dsp:cNvPr id="0" name=""/>
        <dsp:cNvSpPr/>
      </dsp:nvSpPr>
      <dsp:spPr>
        <a:xfrm rot="18289469">
          <a:off x="1842793" y="185887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2567" y="1840464"/>
        <a:ext cx="75765" cy="75765"/>
      </dsp:txXfrm>
    </dsp:sp>
    <dsp:sp modelId="{366B6C0D-A368-4A2F-A628-E3ED37B1C9DF}">
      <dsp:nvSpPr>
        <dsp:cNvPr id="0" name=""/>
        <dsp:cNvSpPr/>
      </dsp:nvSpPr>
      <dsp:spPr>
        <a:xfrm>
          <a:off x="3033121" y="71554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Фонетические (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ассонанс, аллитерация, звукоподражание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)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747224"/>
        <a:ext cx="2099994" cy="1018316"/>
      </dsp:txXfrm>
    </dsp:sp>
    <dsp:sp modelId="{9ED3479A-3867-4F6D-86E0-1BC25C752802}">
      <dsp:nvSpPr>
        <dsp:cNvPr id="0" name=""/>
        <dsp:cNvSpPr/>
      </dsp:nvSpPr>
      <dsp:spPr>
        <a:xfrm>
          <a:off x="2167779" y="2480844"/>
          <a:ext cx="865342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865342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78817" y="2478678"/>
        <a:ext cx="43267" cy="43267"/>
      </dsp:txXfrm>
    </dsp:sp>
    <dsp:sp modelId="{2D458918-DDE8-4EDA-BB22-E6D9C3812921}">
      <dsp:nvSpPr>
        <dsp:cNvPr id="0" name=""/>
        <dsp:cNvSpPr/>
      </dsp:nvSpPr>
      <dsp:spPr>
        <a:xfrm>
          <a:off x="3033121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Лексические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1991154"/>
        <a:ext cx="2099994" cy="1018316"/>
      </dsp:txXfrm>
    </dsp:sp>
    <dsp:sp modelId="{1F5C2AE8-9F46-4A69-8B0B-5ACBA12F0715}">
      <dsp:nvSpPr>
        <dsp:cNvPr id="0" name=""/>
        <dsp:cNvSpPr/>
      </dsp:nvSpPr>
      <dsp:spPr>
        <a:xfrm rot="18289469">
          <a:off x="4871491" y="185887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91266" y="1840464"/>
        <a:ext cx="75765" cy="75765"/>
      </dsp:txXfrm>
    </dsp:sp>
    <dsp:sp modelId="{C7EF1B4E-8EC7-4235-B84A-EFB928575871}">
      <dsp:nvSpPr>
        <dsp:cNvPr id="0" name=""/>
        <dsp:cNvSpPr/>
      </dsp:nvSpPr>
      <dsp:spPr>
        <a:xfrm>
          <a:off x="6061820" y="71554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Тропы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747224"/>
        <a:ext cx="2099994" cy="1018316"/>
      </dsp:txXfrm>
    </dsp:sp>
    <dsp:sp modelId="{E06E8ABA-88CB-4CBB-992E-28E6ED17B5DE}">
      <dsp:nvSpPr>
        <dsp:cNvPr id="0" name=""/>
        <dsp:cNvSpPr/>
      </dsp:nvSpPr>
      <dsp:spPr>
        <a:xfrm>
          <a:off x="5196478" y="2480844"/>
          <a:ext cx="865342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865342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607515" y="2478678"/>
        <a:ext cx="43267" cy="43267"/>
      </dsp:txXfrm>
    </dsp:sp>
    <dsp:sp modelId="{A6DA55CA-CD10-41EB-89BD-4358FDA0D160}">
      <dsp:nvSpPr>
        <dsp:cNvPr id="0" name=""/>
        <dsp:cNvSpPr/>
      </dsp:nvSpPr>
      <dsp:spPr>
        <a:xfrm>
          <a:off x="6061820" y="195947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Стилистически окрашенная лексика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1991154"/>
        <a:ext cx="2099994" cy="1018316"/>
      </dsp:txXfrm>
    </dsp:sp>
    <dsp:sp modelId="{D77935E1-A9F5-4295-A334-0AF90A57C2A0}">
      <dsp:nvSpPr>
        <dsp:cNvPr id="0" name=""/>
        <dsp:cNvSpPr/>
      </dsp:nvSpPr>
      <dsp:spPr>
        <a:xfrm rot="3310531">
          <a:off x="4871491" y="310280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91266" y="3084394"/>
        <a:ext cx="75765" cy="75765"/>
      </dsp:txXfrm>
    </dsp:sp>
    <dsp:sp modelId="{EF1D4C66-87BB-4CD6-A1B1-AE2DC35DB70B}">
      <dsp:nvSpPr>
        <dsp:cNvPr id="0" name=""/>
        <dsp:cNvSpPr/>
      </dsp:nvSpPr>
      <dsp:spPr>
        <a:xfrm>
          <a:off x="6061820" y="320340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Лексические группы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093501" y="3235084"/>
        <a:ext cx="2099994" cy="1018316"/>
      </dsp:txXfrm>
    </dsp:sp>
    <dsp:sp modelId="{A71953FC-5F15-4747-8987-79F8D0D4FDFE}">
      <dsp:nvSpPr>
        <dsp:cNvPr id="0" name=""/>
        <dsp:cNvSpPr/>
      </dsp:nvSpPr>
      <dsp:spPr>
        <a:xfrm rot="3310531">
          <a:off x="1842793" y="3102809"/>
          <a:ext cx="1515314" cy="38935"/>
        </a:xfrm>
        <a:custGeom>
          <a:avLst/>
          <a:gdLst/>
          <a:ahLst/>
          <a:cxnLst/>
          <a:rect l="0" t="0" r="0" b="0"/>
          <a:pathLst>
            <a:path>
              <a:moveTo>
                <a:pt x="0" y="19467"/>
              </a:moveTo>
              <a:lnTo>
                <a:pt x="1515314" y="19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562567" y="3084394"/>
        <a:ext cx="75765" cy="75765"/>
      </dsp:txXfrm>
    </dsp:sp>
    <dsp:sp modelId="{A367FD6E-BBF5-4480-92DD-7E856F763EE2}">
      <dsp:nvSpPr>
        <dsp:cNvPr id="0" name=""/>
        <dsp:cNvSpPr/>
      </dsp:nvSpPr>
      <dsp:spPr>
        <a:xfrm>
          <a:off x="3033121" y="3203403"/>
          <a:ext cx="2163356" cy="1081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Синтаксические (фигуры речи)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064802" y="3235084"/>
        <a:ext cx="2099994" cy="10183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09F87-BD2E-40F6-9A9A-36F7A797B1DA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BBDBE5-4BE5-4B10-B0CC-7B7FC063E7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6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7D1FE5-A9F7-4859-B2F4-F18BE776C870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26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27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28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BBDBE5-4BE5-4B10-B0CC-7B7FC063E7BB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664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38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16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20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21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23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24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3FB481-0465-494C-B677-C16C9AA857E8}" type="slidenum">
              <a:rPr lang="ru-RU" smtClean="0">
                <a:solidFill>
                  <a:prstClr val="black"/>
                </a:solidFill>
              </a:rPr>
              <a:pPr/>
              <a:t>25</a:t>
            </a:fld>
            <a:endParaRPr lang="ru-RU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4607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71311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2863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58861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3055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90338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1587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13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04964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25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51230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3571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4187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66586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68447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02160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4542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12419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70870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24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46656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12655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73403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848082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1418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9578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6437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7408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25339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646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61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19511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7080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82129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55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43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533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84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244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884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92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530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080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53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7371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00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781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920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459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546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58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861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950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734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1040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6529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4140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9988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933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9218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9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92240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0634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814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916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83225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8300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5993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073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3269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535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6407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8931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90412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21448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7825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1334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0400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9684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7455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5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9410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051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5094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068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308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7028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4470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00933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8680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6786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265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5226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9447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768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963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705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37882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1193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9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667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1613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6341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918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156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443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854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8964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0662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19C06-49B4-49C7-BC82-D106F6197D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9AAA0-E146-460A-9E2C-80345E25F87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18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C1E2-5EFB-4D99-985A-791388E2377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6F331-F569-4B4C-ADB8-CCCB9A18AD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9857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72F12-93F0-496E-835B-C700FD993C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BEF59-8609-4279-83E1-33C7BD13BC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9056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DA1D-91BE-4814-A21C-822B647532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F6A5B-E8F7-4CD4-98E3-BA6A517D7AB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41123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3D8A-D303-4394-BC48-1EC6780141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6C7B-7582-4D9A-A804-A792E2688C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8519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B79E1-F10D-4FEA-8CCD-77E2B73215B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CE9CA-0C1C-4AF3-ABE7-FDB3D59C2C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24431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CA06-0586-49D3-BD90-0EE002C1300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8A2B-B8DD-42D7-812A-179E676CC8F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85330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3E120-28D3-46B7-9A79-CBB28B110C8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0238A-2621-4226-AF90-CE8EF53C1AA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84798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FC499-5EB1-4EBA-A9A4-C3F34E95AE9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76221-2793-46A9-A9B2-C905E0C46E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2772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6E246-9DB2-4963-926D-867555C9624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86DE8-D578-4B4F-87EC-0DE74AFEDA8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39576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AE34A-AD51-462D-BC2A-9B50C9A3DE1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AE14A-1D9D-4F62-874D-01277C02313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84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04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36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9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93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19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9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4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2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3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A47933-980C-46D0-9510-A61D158C5F7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23.03.2020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3C9265-AC66-4BD1-9832-1DB747D81D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rus-ege.sdamgia.ru/" TargetMode="External"/><Relationship Id="rId2" Type="http://schemas.openxmlformats.org/officeDocument/2006/relationships/hyperlink" Target="http://ege.fipi.ru/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Подготовка к ЕГЭ. Задание 26.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86256"/>
            <a:ext cx="6400800" cy="1643074"/>
          </a:xfrm>
        </p:spPr>
        <p:txBody>
          <a:bodyPr>
            <a:normAutofit/>
          </a:bodyPr>
          <a:lstStyle/>
          <a:p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49694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580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Лексические средства (группы)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синонимы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омонимы (омофоны,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омоформы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омографы);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паронимы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диалектизмы;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канцеляризмы;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жаргонизмы;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неологизмы;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окказионализмы;</a:t>
            </a:r>
          </a:p>
          <a:p>
            <a:pPr lvl="0"/>
            <a:r>
              <a:rPr lang="ru-RU" sz="3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фразеологизмы</a:t>
            </a:r>
            <a:r>
              <a:rPr lang="ru-RU" sz="3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тилистически-окрашенная лексика (книжная, научная, разговорная, просторечная, эмоционально-экспрессивная лексика)…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Тропы: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эпитет;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етафора (развернутая метафора);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олицетворение;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сравнение (выражаются через союзы как, словно, будто (сравнительный оборот/сравнительное придаточное); сравнительную степень прилагательного/наречия, сущ.в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.; с помощью слов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похож, напоминает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т.д.);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кдоха;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перифраз;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аллегория;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гротеск;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гипербола;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литота;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ирония;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каламбур;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символ;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морон.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0" y="908050"/>
            <a:ext cx="8893175" cy="561657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Эпитеты</a:t>
            </a: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Метафоры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Сравнение</a:t>
            </a: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611957" y="5373216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Олицетворение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Гипербола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тропы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Метонимия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Синекдоха</a:t>
            </a: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Перифраз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5508104" y="5445224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Аллегория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508104" y="4437112"/>
            <a:ext cx="2879725" cy="647700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Литота</a:t>
            </a:r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172400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24632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517572"/>
              </p:ext>
            </p:extLst>
          </p:nvPr>
        </p:nvGraphicFramePr>
        <p:xfrm>
          <a:off x="457200" y="1124744"/>
          <a:ext cx="8229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97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Метафора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– «скрытое сравнение».</a:t>
                      </a:r>
                      <a:r>
                        <a:rPr lang="ru-RU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Прозрачное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стекло небес</a:t>
                      </a:r>
                      <a:r>
                        <a:rPr lang="ru-RU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Олицетворение </a:t>
                      </a:r>
                      <a:r>
                        <a:rPr lang="ru-RU" b="0" dirty="0" smtClean="0">
                          <a:latin typeface="Times New Roman" pitchFamily="18" charset="0"/>
                          <a:cs typeface="Times New Roman" pitchFamily="18" charset="0"/>
                        </a:rPr>
                        <a:t>(вид метафоры)– «одушевление предметов». 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Дождь плачет.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Метонимия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«переименование». 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После спектакля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зал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аплодировал.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Синекдоха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(вид метонимии) – «перенос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наименования с части на целое».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Эй,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борода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! А как проехать отсюда к Плюшкину?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Н.В.Гоголь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Оксюморон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или окс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морон – «сочетание несочетаемого».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Жаркий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холод.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Антитеза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«противопоставление».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Не жар, а холод.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704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Перифраз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, или перифр</a:t>
                      </a:r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 – «описательный оборот».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  <a:r>
                        <a:rPr lang="ru-RU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русской поэзии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А.С.Пушкин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Фразеологизм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– «устойчивое выражение». </a:t>
                      </a:r>
                      <a:r>
                        <a:rPr lang="ru-RU" i="1" dirty="0" smtClean="0">
                          <a:latin typeface="Times New Roman" pitchFamily="18" charset="0"/>
                          <a:cs typeface="Times New Roman" pitchFamily="18" charset="0"/>
                        </a:rPr>
                        <a:t>Уносить ноги.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7843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Фигуры речи: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инверсия;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эллипсис;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умолчание;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риторические фигуры: вопрос, восклицание, обращение;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синтаксический параллелизм;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антитеза;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анафора,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эпифора, лексический повтор,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рефрен;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парцелляция;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цитирование;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менительный темы;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опросно-ответная форма изложения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градация; 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многосоюзие, бессоюзие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синтаксические конструкции (однородный ряд, вводные слова, предложения, вставные конструкции; сравнительные обороты, обособленные члены, уточняющие …).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ФИГУРЫ РЕЧИ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Анафора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Антитеза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Оксюморон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11957" y="5373216"/>
            <a:ext cx="2879725" cy="72008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Синтаксический параллелизм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Бессоюзие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Эпифора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Градация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Инверсия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5508104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Многосоюзие</a:t>
            </a:r>
          </a:p>
        </p:txBody>
      </p:sp>
      <p:sp>
        <p:nvSpPr>
          <p:cNvPr id="30" name="Блок-схема: альтернативный процесс 29"/>
          <p:cNvSpPr/>
          <p:nvPr/>
        </p:nvSpPr>
        <p:spPr>
          <a:xfrm>
            <a:off x="5508104" y="5373216"/>
            <a:ext cx="2879725" cy="72000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Риторический вопрос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967662"/>
              </p:ext>
            </p:extLst>
          </p:nvPr>
        </p:nvGraphicFramePr>
        <p:xfrm>
          <a:off x="457200" y="1600200"/>
          <a:ext cx="8229600" cy="477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Риторический вопрос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Вопросительное предложение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Риторический вопрос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Вопросно-ответная форма изложения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требует ответа, но имеет лирико – эмоциональное значение: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Пример: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Куда ты скачешь, гордый конь,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где опустишь ты копыта?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(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А.С.Пушкин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</a:t>
                      </a: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синтаксическая организация речи, которая создаёт манеру беседы. Например: </a:t>
                      </a:r>
                      <a:r>
                        <a:rPr lang="ru-RU" sz="1800" b="0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заработать миллион?</a:t>
                      </a:r>
                      <a:endParaRPr lang="ru-RU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1800" b="0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Это приём, при котором размышления автора представлены в виде вопросов-ответов.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pPr algn="l"/>
                      <a:r>
                        <a:rPr lang="ru-RU" sz="1800" b="1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Пример.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pPr algn="l"/>
                      <a:r>
                        <a:rPr lang="ru-RU" sz="1800" b="0" i="0" dirty="0" smtClean="0">
                          <a:solidFill>
                            <a:srgbClr val="424547"/>
                          </a:solidFill>
                          <a:effectLst/>
                          <a:latin typeface="georgia"/>
                        </a:rPr>
                        <a:t>Для чего нужно приучать детей с детства читать правильные книги,- спросите вы? А я отвечу: чтобы стать человеком, настоящим, достойным права так называться.</a:t>
                      </a:r>
                      <a:endParaRPr lang="ru-RU" b="0" i="0" dirty="0" smtClean="0">
                        <a:solidFill>
                          <a:srgbClr val="424547"/>
                        </a:solidFill>
                        <a:effectLst/>
                        <a:latin typeface="Open Sans"/>
                      </a:endParaRPr>
                    </a:p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313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Различаем!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62423"/>
              </p:ext>
            </p:extLst>
          </p:nvPr>
        </p:nvGraphicFramePr>
        <p:xfrm>
          <a:off x="457200" y="1268760"/>
          <a:ext cx="8229600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632"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Сравнительный оборот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0057">
                <a:tc>
                  <a:txBody>
                    <a:bodyPr/>
                    <a:lstStyle/>
                    <a:p>
                      <a:pPr marR="111125"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Значение: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сопоставление одного предмета с другим. В отличие от метафоры есть объект сравнения.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Рыжий месяц жеребенком запрягался в наши сани…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Возможная функция в тексте: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сравнение придает описанию особую наглядность, выразительность, формирует новое осмысление, помогает живо, образно представить предмет.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представляет собой часть простого предложения. В состав сравнительного оборота обычно входит имя существительное без зависимых слов или с зависимыми словами, реже прилагательное или наречие: Пантелеймон ... сидит на козлах, протянув вперёд прямые, точно деревянные, руки (А. Чехов); Я пришёл до­мой совсем в другом настроении, чем накануне (И. Тургенев).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6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6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63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47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ЭПИТЕТ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27584" y="1268760"/>
            <a:ext cx="7632848" cy="525658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Образная характеристика какого-либо лица, явления или предмета посредством </a:t>
            </a:r>
            <a:r>
              <a:rPr lang="ru-RU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выразительного метафорического прилагательного.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4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… Вечерняя заря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800000"/>
                </a:solidFill>
              </a:rPr>
              <a:t>Бледнеющим румянцем </a:t>
            </a:r>
            <a:r>
              <a:rPr lang="ru-RU" sz="2800" b="1" i="1" dirty="0" smtClean="0">
                <a:solidFill>
                  <a:prstClr val="black"/>
                </a:solidFill>
              </a:rPr>
              <a:t>одевает вершины гор…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На ней </a:t>
            </a:r>
            <a:r>
              <a:rPr lang="ru-RU" sz="2800" b="1" i="1" dirty="0" smtClean="0">
                <a:solidFill>
                  <a:srgbClr val="800000"/>
                </a:solidFill>
              </a:rPr>
              <a:t>рябая </a:t>
            </a:r>
            <a:r>
              <a:rPr lang="ru-RU" sz="2800" b="1" i="1" dirty="0" smtClean="0">
                <a:solidFill>
                  <a:prstClr val="black"/>
                </a:solidFill>
              </a:rPr>
              <a:t>блещет</a:t>
            </a:r>
            <a:r>
              <a:rPr lang="ru-RU" sz="2800" b="1" i="1" dirty="0" smtClean="0">
                <a:solidFill>
                  <a:srgbClr val="800000"/>
                </a:solidFill>
              </a:rPr>
              <a:t> чешуя</a:t>
            </a:r>
            <a:r>
              <a:rPr lang="ru-RU" sz="2800" b="1" i="1" dirty="0" smtClean="0">
                <a:solidFill>
                  <a:prstClr val="black"/>
                </a:solidFill>
              </a:rPr>
              <a:t/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800000"/>
                </a:solidFill>
              </a:rPr>
              <a:t>Серебряным отливом…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			</a:t>
            </a:r>
            <a:r>
              <a:rPr lang="ru-RU" sz="2400" b="1" dirty="0" smtClean="0">
                <a:solidFill>
                  <a:prstClr val="black"/>
                </a:solidFill>
              </a:rPr>
              <a:t> М. Лермонтов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16416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Типичные формулировки заданий по лексике и фразеологии в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КИМах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 ЕГЭ-2020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 определите значение, в котором слово употреблено в … предложении … (приводится перечень значений) (задание 3);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 исправьте лексическую ошибку ... (задание 5 на разграничение паронимов);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 исправьте лексическую ошибку, исключив лишнее слово … (задание 6);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выпишите из предложения синонимы (контекстуальные синонимы, антонимы, диалектизмы , фразеологизм и т.д.) (задание 24).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метафора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323528" y="1484784"/>
            <a:ext cx="8568952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Метафора </a:t>
            </a:r>
            <a:r>
              <a:rPr lang="ru-RU" sz="3600" b="1" cap="all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скрытое сравнение, основанное        на сходстве. (Нет сравнительных союзов.)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solidFill>
                <a:srgbClr val="8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ru-RU" sz="2800" b="1" i="1" dirty="0" smtClean="0">
                <a:solidFill>
                  <a:prstClr val="black"/>
                </a:solidFill>
              </a:rPr>
              <a:t>«В саду горит </a:t>
            </a:r>
            <a:r>
              <a:rPr lang="ru-RU" sz="2800" b="1" i="1" dirty="0" smtClean="0">
                <a:solidFill>
                  <a:srgbClr val="800000"/>
                </a:solidFill>
              </a:rPr>
              <a:t>костёр рябины </a:t>
            </a:r>
            <a:r>
              <a:rPr lang="ru-RU" sz="2800" b="1" i="1" dirty="0" smtClean="0">
                <a:solidFill>
                  <a:prstClr val="black"/>
                </a:solidFill>
              </a:rPr>
              <a:t>красной».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0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«В </a:t>
            </a:r>
            <a:r>
              <a:rPr lang="ru-RU" sz="2800" b="1" i="1" dirty="0" smtClean="0">
                <a:solidFill>
                  <a:srgbClr val="800000"/>
                </a:solidFill>
              </a:rPr>
              <a:t>багрец </a:t>
            </a:r>
            <a:r>
              <a:rPr lang="ru-RU" sz="2800" b="1" i="1" dirty="0" smtClean="0">
                <a:solidFill>
                  <a:prstClr val="black"/>
                </a:solidFill>
              </a:rPr>
              <a:t>и в </a:t>
            </a:r>
            <a:r>
              <a:rPr lang="ru-RU" sz="2800" b="1" i="1" dirty="0" smtClean="0">
                <a:solidFill>
                  <a:srgbClr val="800000"/>
                </a:solidFill>
              </a:rPr>
              <a:t>золото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одетые леса».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«</a:t>
            </a:r>
            <a:r>
              <a:rPr lang="ru-RU" sz="2800" b="1" i="1" dirty="0" smtClean="0">
                <a:solidFill>
                  <a:srgbClr val="800000"/>
                </a:solidFill>
              </a:rPr>
              <a:t>Янтарь кленового листа </a:t>
            </a:r>
            <a:r>
              <a:rPr lang="ru-RU" sz="2800" b="1" i="1" dirty="0" smtClean="0">
                <a:solidFill>
                  <a:prstClr val="black"/>
                </a:solidFill>
              </a:rPr>
              <a:t>блестит на солнце».</a:t>
            </a:r>
            <a:endParaRPr lang="ru-RU" sz="2800" b="1" i="1" dirty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275016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8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метонимия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340768"/>
            <a:ext cx="7704856" cy="482453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Метонимия</a:t>
            </a:r>
            <a:r>
              <a:rPr lang="ru-RU" sz="2000" b="1" dirty="0" smtClean="0">
                <a:solidFill>
                  <a:prstClr val="black"/>
                </a:solidFill>
              </a:rPr>
              <a:t> –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перенос названия с одного предмета на другой по их сходству.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u="sng" dirty="0" smtClean="0">
              <a:solidFill>
                <a:srgbClr val="F79646">
                  <a:lumMod val="50000"/>
                </a:srgbClr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700" b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rgbClr val="800000"/>
                </a:solidFill>
              </a:rPr>
              <a:t>	</a:t>
            </a:r>
            <a:r>
              <a:rPr lang="ru-RU" sz="2800" b="1" i="1" dirty="0" smtClean="0">
                <a:solidFill>
                  <a:srgbClr val="800000"/>
                </a:solidFill>
              </a:rPr>
              <a:t>«Шляпа </a:t>
            </a:r>
            <a:r>
              <a:rPr lang="ru-RU" sz="2800" b="1" i="1" dirty="0" smtClean="0">
                <a:solidFill>
                  <a:prstClr val="black"/>
                </a:solidFill>
              </a:rPr>
              <a:t>исчезла в толпе»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	</a:t>
            </a:r>
            <a:r>
              <a:rPr lang="ru-RU" sz="2400" b="1" i="1" dirty="0" smtClean="0">
                <a:solidFill>
                  <a:prstClr val="black"/>
                </a:solidFill>
              </a:rPr>
              <a:t>(вместо слова «человек»  - «шляпа»)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000" i="1" dirty="0" smtClean="0">
                <a:solidFill>
                  <a:prstClr val="black"/>
                </a:solidFill>
              </a:rPr>
              <a:t>	</a:t>
            </a:r>
            <a:r>
              <a:rPr lang="ru-RU" sz="2800" b="1" i="1" dirty="0" smtClean="0">
                <a:solidFill>
                  <a:prstClr val="black"/>
                </a:solidFill>
              </a:rPr>
              <a:t>«Ты вёл </a:t>
            </a:r>
            <a:r>
              <a:rPr lang="ru-RU" sz="2800" b="1" i="1" dirty="0" smtClean="0">
                <a:solidFill>
                  <a:srgbClr val="800000"/>
                </a:solidFill>
              </a:rPr>
              <a:t>мечи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на пир обильный...»</a:t>
            </a:r>
            <a:endParaRPr lang="en-US" sz="2800" b="1" i="1" dirty="0" smtClean="0">
              <a:solidFill>
                <a:prstClr val="black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en-US" sz="2800" b="1" i="1" dirty="0" smtClean="0">
                <a:solidFill>
                  <a:prstClr val="black"/>
                </a:solidFill>
              </a:rPr>
              <a:t>	</a:t>
            </a:r>
            <a:r>
              <a:rPr lang="ru-RU" sz="2400" b="1" i="1" dirty="0" smtClean="0">
                <a:solidFill>
                  <a:prstClr val="black"/>
                </a:solidFill>
              </a:rPr>
              <a:t> («мечи» -   это воины)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ru-RU" sz="1050" b="1" i="1" dirty="0" smtClean="0">
              <a:solidFill>
                <a:srgbClr val="442708"/>
              </a:solidFill>
            </a:endParaRP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b="1" i="1" dirty="0" smtClean="0">
                <a:solidFill>
                  <a:srgbClr val="800000"/>
                </a:solidFill>
              </a:rPr>
              <a:t>	«Розы в </a:t>
            </a:r>
            <a:r>
              <a:rPr lang="ru-RU" sz="2800" b="1" i="1" dirty="0" smtClean="0">
                <a:solidFill>
                  <a:prstClr val="black"/>
                </a:solidFill>
              </a:rPr>
              <a:t>хрустале»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b="1" i="1" dirty="0" smtClean="0">
                <a:solidFill>
                  <a:prstClr val="black"/>
                </a:solidFill>
              </a:rPr>
              <a:t>  	</a:t>
            </a:r>
            <a:r>
              <a:rPr lang="ru-RU" sz="2400" b="1" i="1" dirty="0" smtClean="0">
                <a:solidFill>
                  <a:prstClr val="black"/>
                </a:solidFill>
              </a:rPr>
              <a:t>(Имеется в виду не кусок хрусталя, 		а хрустальная ваза).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endParaRPr lang="ru-RU" sz="2000" b="1" i="1" dirty="0">
              <a:solidFill>
                <a:srgbClr val="442708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54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ОЛИЦЕТВОРЕНИЕ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12776"/>
            <a:ext cx="7776864" cy="4752528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Разновидность метафоры </a:t>
            </a:r>
            <a:r>
              <a:rPr lang="ru-RU" sz="36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Calibri" pitchFamily="34" charset="0"/>
              </a:rPr>
              <a:t>–                    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перенос признаков живого существа               на явления природы, предметы, понятия.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Устало все </a:t>
            </a:r>
            <a:r>
              <a:rPr lang="ru-RU" sz="2800" b="1" i="1" dirty="0" smtClean="0">
                <a:solidFill>
                  <a:prstClr val="black"/>
                </a:solidFill>
              </a:rPr>
              <a:t>кругом: </a:t>
            </a:r>
            <a:r>
              <a:rPr lang="ru-RU" sz="2800" b="1" i="1" dirty="0" smtClean="0">
                <a:solidFill>
                  <a:srgbClr val="800000"/>
                </a:solidFill>
              </a:rPr>
              <a:t>устал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и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цвет небес</a:t>
            </a:r>
            <a:r>
              <a:rPr lang="ru-RU" sz="2800" b="1" i="1" dirty="0" smtClean="0">
                <a:solidFill>
                  <a:prstClr val="black"/>
                </a:solidFill>
              </a:rPr>
              <a:t>,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ветер, </a:t>
            </a: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река</a:t>
            </a:r>
            <a:r>
              <a:rPr lang="ru-RU" sz="2800" b="1" i="1" dirty="0" smtClean="0">
                <a:solidFill>
                  <a:prstClr val="black"/>
                </a:solidFill>
              </a:rPr>
              <a:t>, и </a:t>
            </a:r>
            <a:r>
              <a:rPr lang="ru-RU" sz="2800" b="1" i="1" dirty="0" smtClean="0">
                <a:solidFill>
                  <a:srgbClr val="800000"/>
                </a:solidFill>
              </a:rPr>
              <a:t>месяц</a:t>
            </a:r>
            <a:r>
              <a:rPr lang="ru-RU" sz="2800" b="1" i="1" dirty="0" smtClean="0">
                <a:solidFill>
                  <a:prstClr val="black"/>
                </a:solidFill>
              </a:rPr>
              <a:t>,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что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родился</a:t>
            </a: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ru-RU" sz="2800" b="1" i="1" dirty="0" smtClean="0">
                <a:solidFill>
                  <a:prstClr val="black"/>
                </a:solidFill>
              </a:rPr>
              <a:t/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И </a:t>
            </a:r>
            <a:r>
              <a:rPr lang="ru-RU" sz="2800" b="1" i="1" dirty="0" smtClean="0">
                <a:solidFill>
                  <a:srgbClr val="800000"/>
                </a:solidFill>
              </a:rPr>
              <a:t>ночь</a:t>
            </a:r>
            <a:r>
              <a:rPr lang="ru-RU" sz="2800" b="1" i="1" dirty="0" smtClean="0">
                <a:solidFill>
                  <a:prstClr val="black"/>
                </a:solidFill>
              </a:rPr>
              <a:t>, и в зелени потусклой </a:t>
            </a:r>
            <a:r>
              <a:rPr lang="ru-RU" sz="2800" b="1" i="1" dirty="0" smtClean="0">
                <a:solidFill>
                  <a:srgbClr val="800000"/>
                </a:solidFill>
              </a:rPr>
              <a:t>спящий лес</a:t>
            </a:r>
            <a:r>
              <a:rPr lang="ru-RU" sz="2800" b="1" i="1" dirty="0" smtClean="0">
                <a:solidFill>
                  <a:prstClr val="black"/>
                </a:solidFill>
              </a:rPr>
              <a:t>…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prstClr val="black"/>
                </a:solidFill>
              </a:rPr>
              <a:t>					</a:t>
            </a:r>
            <a:r>
              <a:rPr lang="ru-RU" sz="2000" b="1" i="1" dirty="0" smtClean="0">
                <a:solidFill>
                  <a:prstClr val="black"/>
                </a:solidFill>
              </a:rPr>
              <a:t>А. Фет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7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СИНЕКДОХА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827584" y="1268760"/>
            <a:ext cx="7488832" cy="525658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Синекдоха</a:t>
            </a:r>
            <a:r>
              <a:rPr lang="ru-RU" sz="3200" b="1" dirty="0" smtClean="0">
                <a:solidFill>
                  <a:srgbClr val="99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-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разновидность метонимии. Основана на переносе значения по </a:t>
            </a:r>
            <a:r>
              <a:rPr lang="ru-RU" sz="2800" b="1" i="1" dirty="0" smtClean="0">
                <a:solidFill>
                  <a:prstClr val="black"/>
                </a:solidFill>
                <a:cs typeface="Calibri" pitchFamily="34" charset="0"/>
              </a:rPr>
              <a:t>количественному </a:t>
            </a: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признаку.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  <a:cs typeface="Calibri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К нему и </a:t>
            </a:r>
            <a:r>
              <a:rPr lang="ru-RU" sz="2600" b="1" i="1" dirty="0" smtClean="0">
                <a:solidFill>
                  <a:srgbClr val="800000"/>
                </a:solidFill>
              </a:rPr>
              <a:t>птица</a:t>
            </a:r>
            <a:r>
              <a:rPr lang="ru-RU" sz="2600" b="1" i="1" dirty="0" smtClean="0">
                <a:solidFill>
                  <a:prstClr val="black"/>
                </a:solidFill>
              </a:rPr>
              <a:t> не летит.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И </a:t>
            </a:r>
            <a:r>
              <a:rPr lang="ru-RU" sz="2600" b="1" i="1" dirty="0" smtClean="0">
                <a:solidFill>
                  <a:srgbClr val="800000"/>
                </a:solidFill>
              </a:rPr>
              <a:t>зверь</a:t>
            </a:r>
            <a:r>
              <a:rPr lang="ru-RU" sz="2600" b="1" i="1" dirty="0" smtClean="0">
                <a:solidFill>
                  <a:prstClr val="black"/>
                </a:solidFill>
              </a:rPr>
              <a:t> нейдёт…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prstClr val="black"/>
                </a:solidFill>
              </a:rPr>
              <a:t>                                               </a:t>
            </a:r>
            <a:r>
              <a:rPr lang="ru-RU" sz="2400" b="1" i="1" dirty="0" smtClean="0">
                <a:solidFill>
                  <a:prstClr val="black"/>
                </a:solidFill>
              </a:rPr>
              <a:t>А. Пушкин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i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600" b="1" i="1" dirty="0" smtClean="0">
                <a:solidFill>
                  <a:prstClr val="black"/>
                </a:solidFill>
              </a:rPr>
              <a:t>И слышно было до рассвета,</a:t>
            </a:r>
            <a:br>
              <a:rPr lang="ru-RU" sz="2600" b="1" i="1" dirty="0" smtClean="0">
                <a:solidFill>
                  <a:prstClr val="black"/>
                </a:solidFill>
              </a:rPr>
            </a:br>
            <a:r>
              <a:rPr lang="ru-RU" sz="2600" b="1" i="1" dirty="0" smtClean="0">
                <a:solidFill>
                  <a:prstClr val="black"/>
                </a:solidFill>
              </a:rPr>
              <a:t>Как </a:t>
            </a:r>
            <a:r>
              <a:rPr lang="ru-RU" sz="2600" b="1" i="1" dirty="0" smtClean="0">
                <a:solidFill>
                  <a:srgbClr val="800000"/>
                </a:solidFill>
              </a:rPr>
              <a:t>ликовал француз.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                                                М. Лермонтов   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388424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6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оксюморон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84784"/>
            <a:ext cx="7776864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Оксюморон </a:t>
            </a:r>
            <a:r>
              <a:rPr lang="ru-RU" sz="2800" b="1" dirty="0" smtClean="0">
                <a:solidFill>
                  <a:prstClr val="black"/>
                </a:solidFill>
              </a:rPr>
              <a:t>- соединение в образе или    явлении несовместимых понятий.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Сладостные мучения </a:t>
            </a:r>
            <a:r>
              <a:rPr lang="ru-RU" sz="2800" b="1" i="1" dirty="0" smtClean="0">
                <a:solidFill>
                  <a:prstClr val="black"/>
                </a:solidFill>
              </a:rPr>
              <a:t>испытал он, изгнанник, вернувшись в Россию.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Тревожно-радостное</a:t>
            </a:r>
            <a:r>
              <a:rPr lang="ru-RU" sz="2800" b="1" i="1" dirty="0" smtClean="0">
                <a:solidFill>
                  <a:srgbClr val="F79646">
                    <a:lumMod val="50000"/>
                  </a:srgbClr>
                </a:solidFill>
              </a:rPr>
              <a:t> </a:t>
            </a:r>
            <a:r>
              <a:rPr lang="ru-RU" sz="2800" b="1" i="1" dirty="0" smtClean="0">
                <a:solidFill>
                  <a:prstClr val="black"/>
                </a:solidFill>
              </a:rPr>
              <a:t>ожидание сменилось   в нем спокойной уверенностью                         в завтрашнем дне.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prstClr val="black"/>
                </a:solidFill>
              </a:rPr>
              <a:t>						</a:t>
            </a:r>
            <a:r>
              <a:rPr lang="ru-RU" sz="2000" b="1" i="1" dirty="0" smtClean="0">
                <a:solidFill>
                  <a:prstClr val="black"/>
                </a:solidFill>
              </a:rPr>
              <a:t>Н. Кривцов</a:t>
            </a:r>
            <a:endParaRPr lang="ru-RU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2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Синтаксический параллелизм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83568" y="1412776"/>
            <a:ext cx="7776864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Параллелизм – </a:t>
            </a:r>
            <a:r>
              <a:rPr lang="ru-RU" sz="3200" b="1" dirty="0" smtClean="0">
                <a:solidFill>
                  <a:prstClr val="black"/>
                </a:solidFill>
              </a:rPr>
              <a:t>одинаковое построение соседних предложений.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050" b="1" dirty="0" smtClean="0">
              <a:solidFill>
                <a:prstClr val="black"/>
              </a:solidFill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00" b="1" i="1" dirty="0" smtClean="0">
              <a:solidFill>
                <a:srgbClr val="8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      Я звал тебя, но ты не оглянулась.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	Я слёзы лил, но ты не снизошла…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prstClr val="black"/>
                </a:solidFill>
              </a:rPr>
              <a:t>                                                                                А. Блок</a:t>
            </a: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165304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7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парцелляция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340768"/>
            <a:ext cx="8064896" cy="489654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Стилистический прием расчленения                     в поэтическом произведении фразы на части или даже на отдельные слова.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prstClr val="black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</a:t>
            </a:r>
            <a:r>
              <a:rPr lang="ru-RU" sz="2800" b="1" i="1" dirty="0" smtClean="0">
                <a:solidFill>
                  <a:prstClr val="black"/>
                </a:solidFill>
              </a:rPr>
              <a:t>Остаться мне случится одному.</a:t>
            </a:r>
            <a:r>
              <a:rPr lang="ru-RU" sz="2800" b="1" dirty="0" smtClean="0">
                <a:solidFill>
                  <a:prstClr val="black"/>
                </a:solidFill>
              </a:rPr>
              <a:t/>
            </a:r>
            <a:br>
              <a:rPr lang="ru-RU" sz="2800" b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b="1" i="1" dirty="0" smtClean="0">
                <a:solidFill>
                  <a:srgbClr val="800000"/>
                </a:solidFill>
              </a:rPr>
              <a:t>Навеки. В самом деле. Без возврата.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</a:rPr>
              <a:t>					</a:t>
            </a:r>
            <a:r>
              <a:rPr lang="ru-RU" sz="2400" b="1" i="1" dirty="0" smtClean="0">
                <a:solidFill>
                  <a:prstClr val="black"/>
                </a:solidFill>
              </a:rPr>
              <a:t>Е. Винокуров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</a:t>
            </a:r>
            <a:r>
              <a:rPr lang="ru-RU" sz="2800" b="1" i="1" dirty="0" smtClean="0">
                <a:solidFill>
                  <a:prstClr val="black"/>
                </a:solidFill>
              </a:rPr>
              <a:t>Ни дымных кухонь. Ни бездомных улиц.</a:t>
            </a:r>
            <a:br>
              <a:rPr lang="ru-RU" sz="2800" b="1" i="1" dirty="0" smtClean="0">
                <a:solidFill>
                  <a:prstClr val="black"/>
                </a:solidFill>
              </a:rPr>
            </a:b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2800" b="1" i="1" dirty="0" smtClean="0">
                <a:solidFill>
                  <a:srgbClr val="800000"/>
                </a:solidFill>
              </a:rPr>
              <a:t>Двенадцать бьет. Четыре бьет.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      И шесть.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800000"/>
                </a:solidFill>
              </a:rPr>
              <a:t>		</a:t>
            </a:r>
            <a:r>
              <a:rPr lang="ru-RU" sz="2800" b="1" dirty="0" smtClean="0">
                <a:solidFill>
                  <a:prstClr val="black"/>
                </a:solidFill>
              </a:rPr>
              <a:t>		</a:t>
            </a:r>
            <a:r>
              <a:rPr lang="ru-RU" sz="2400" b="1" i="1" dirty="0" smtClean="0">
                <a:solidFill>
                  <a:prstClr val="black"/>
                </a:solidFill>
              </a:rPr>
              <a:t>П. </a:t>
            </a:r>
            <a:r>
              <a:rPr lang="ru-RU" sz="2400" b="1" i="1" dirty="0" err="1" smtClean="0">
                <a:solidFill>
                  <a:prstClr val="black"/>
                </a:solidFill>
              </a:rPr>
              <a:t>Антокольский</a:t>
            </a:r>
            <a:r>
              <a:rPr lang="ru-RU" sz="2400" b="1" i="1" dirty="0" smtClean="0">
                <a:solidFill>
                  <a:prstClr val="black"/>
                </a:solidFill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prstClr val="black"/>
              </a:solidFill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72400" y="6275016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62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градация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412776"/>
            <a:ext cx="7992888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cs typeface="Calibri" pitchFamily="34" charset="0"/>
              </a:rPr>
              <a:t>Это приём нагнетания синонимов для достижения эффекта наибольшей выразительности. Синонимы располагаются по нарастающей.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</a:pPr>
            <a:r>
              <a:rPr lang="ru-RU" sz="2800" i="1" dirty="0" smtClean="0">
                <a:solidFill>
                  <a:prstClr val="black"/>
                </a:solidFill>
              </a:rPr>
              <a:t>	... </a:t>
            </a:r>
            <a:r>
              <a:rPr lang="ru-RU" sz="2800" b="1" i="1" dirty="0" smtClean="0">
                <a:solidFill>
                  <a:prstClr val="black"/>
                </a:solidFill>
              </a:rPr>
              <a:t>Как ему до сих пор не пришло 		в голову, что это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smtClean="0">
                <a:solidFill>
                  <a:srgbClr val="800000"/>
                </a:solidFill>
              </a:rPr>
              <a:t>обман зрения, галлюцинация, мираж</a:t>
            </a:r>
            <a:r>
              <a:rPr lang="ru-RU" sz="2800" b="1" i="1" dirty="0" smtClean="0">
                <a:solidFill>
                  <a:prstClr val="black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173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523220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>
                <a:solidFill>
                  <a:srgbClr val="1A1A1A"/>
                </a:solidFill>
                <a:latin typeface="GothaPro"/>
              </a:rPr>
              <a:t>ЭЛЛИПСИС</a:t>
            </a: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39552" y="1412776"/>
            <a:ext cx="7992888" cy="468052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>
                <a:solidFill>
                  <a:srgbClr val="1A1A1A"/>
                </a:solidFill>
                <a:latin typeface="GothaPro"/>
              </a:rPr>
              <a:t>ЭЛЛИПСИС</a:t>
            </a:r>
            <a:r>
              <a:rPr lang="ru-RU" sz="2800" dirty="0">
                <a:solidFill>
                  <a:srgbClr val="1A1A1A"/>
                </a:solidFill>
                <a:latin typeface="GothaPro"/>
              </a:rPr>
              <a:t> - синтаксическое средство, основанное на пропуске одного из членов предложения.</a:t>
            </a:r>
          </a:p>
          <a:p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>
                <a:solidFill>
                  <a:srgbClr val="1A1A1A"/>
                </a:solidFill>
                <a:latin typeface="GothaPro"/>
              </a:rPr>
              <a:t/>
            </a:r>
            <a:br>
              <a:rPr lang="ru-RU" sz="2800" dirty="0">
                <a:solidFill>
                  <a:srgbClr val="1A1A1A"/>
                </a:solidFill>
                <a:latin typeface="GothaPro"/>
              </a:rPr>
            </a:br>
            <a:endParaRPr lang="ru-RU" sz="2800" dirty="0">
              <a:solidFill>
                <a:srgbClr val="1A1A1A"/>
              </a:solidFill>
              <a:latin typeface="GothaPro"/>
            </a:endParaRPr>
          </a:p>
          <a:p>
            <a:r>
              <a:rPr lang="ru-RU" sz="2800" i="1" dirty="0">
                <a:solidFill>
                  <a:srgbClr val="1A1A1A"/>
                </a:solidFill>
                <a:latin typeface="GothaPro"/>
              </a:rPr>
              <a:t>"Татьяна ах!, а он реветь"</a:t>
            </a:r>
            <a:br>
              <a:rPr lang="ru-RU" sz="2800" i="1" dirty="0">
                <a:solidFill>
                  <a:srgbClr val="1A1A1A"/>
                </a:solidFill>
                <a:latin typeface="GothaPro"/>
              </a:rPr>
            </a:br>
            <a:r>
              <a:rPr lang="ru-RU" sz="2800" i="1" dirty="0">
                <a:solidFill>
                  <a:srgbClr val="1A1A1A"/>
                </a:solidFill>
                <a:latin typeface="GothaPro"/>
              </a:rPr>
              <a:t>"Во всех окнах — любопытные, на крышах — мальчишки." (</a:t>
            </a:r>
            <a:r>
              <a:rPr lang="ru-RU" sz="2800" i="1" dirty="0" err="1">
                <a:solidFill>
                  <a:srgbClr val="1A1A1A"/>
                </a:solidFill>
                <a:latin typeface="GothaPro"/>
              </a:rPr>
              <a:t>А.Н.Толстой</a:t>
            </a:r>
            <a:r>
              <a:rPr lang="ru-RU" sz="2800" i="1" dirty="0">
                <a:solidFill>
                  <a:srgbClr val="1A1A1A"/>
                </a:solidFill>
                <a:latin typeface="GothaPro"/>
              </a:rPr>
              <a:t>)</a:t>
            </a:r>
            <a:endParaRPr lang="ru-RU" sz="2800" b="0" i="0" dirty="0">
              <a:solidFill>
                <a:srgbClr val="1A1A1A"/>
              </a:solidFill>
              <a:effectLst/>
              <a:latin typeface="GothaPro"/>
            </a:endParaRPr>
          </a:p>
        </p:txBody>
      </p:sp>
    </p:spTree>
    <p:extLst>
      <p:ext uri="{BB962C8B-B14F-4D97-AF65-F5344CB8AC3E}">
        <p14:creationId xmlns:p14="http://schemas.microsoft.com/office/powerpoint/2010/main" val="90344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80727"/>
            <a:ext cx="6264696" cy="3960441"/>
          </a:xfrm>
        </p:spPr>
        <p:txBody>
          <a:bodyPr/>
          <a:lstStyle/>
          <a:p>
            <a:pPr marL="0" indent="0" algn="ctr">
              <a:buNone/>
            </a:pPr>
            <a:r>
              <a:rPr lang="ru-RU" sz="9600" dirty="0" smtClean="0">
                <a:latin typeface="Monotype Corsiva" pitchFamily="66" charset="0"/>
              </a:rPr>
              <a:t>Внимание: подсказки</a:t>
            </a:r>
            <a:endParaRPr lang="ru-RU" sz="96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0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Лексический компонент встречается в заданиях: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среди предложений ... найдите такое, которое соединяется с предыдущим с помощью частицы и контекстного синонима (…) (задание 25);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Задание 27 (К2 – комментирование текста).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8003233" cy="528945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ru-RU" sz="2800" dirty="0" smtClean="0"/>
              <a:t>Внимательно </a:t>
            </a:r>
            <a:r>
              <a:rPr lang="ru-RU" sz="2800" dirty="0"/>
              <a:t>прочитайте задание. В формулировке задания находятся подсказки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2) Зачастую в задании написано, лексическое или синтаксическое средство вам нужно найти. Лексические средства – это синонимы, антонимы и т.д. Синтаксические средства связаны с членами предложения, порядком слов. Фонетические средства – это ассонанс, аллитерация или звукоподражание, а тропы – это слова или выражения, употребленные в переносном смысле.</a:t>
            </a:r>
          </a:p>
        </p:txBody>
      </p:sp>
    </p:spTree>
    <p:extLst>
      <p:ext uri="{BB962C8B-B14F-4D97-AF65-F5344CB8AC3E}">
        <p14:creationId xmlns:p14="http://schemas.microsoft.com/office/powerpoint/2010/main" val="503610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8" y="260648"/>
            <a:ext cx="8424936" cy="5865517"/>
          </a:xfrm>
        </p:spPr>
        <p:txBody>
          <a:bodyPr/>
          <a:lstStyle/>
          <a:p>
            <a:r>
              <a:rPr lang="ru-RU" sz="3200" dirty="0"/>
              <a:t>3) Если в словосочетании одно слово выделено курсивом, то это в большинстве случаев эпитет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При парцелляции и параллелизме,  номера предложений в задании пишут через </a:t>
            </a:r>
            <a:r>
              <a:rPr lang="ru-RU" sz="3200" dirty="0" smtClean="0"/>
              <a:t>«-» (тире).</a:t>
            </a:r>
          </a:p>
          <a:p>
            <a:r>
              <a:rPr lang="ru-RU" sz="3200" dirty="0" smtClean="0"/>
              <a:t> </a:t>
            </a:r>
            <a:r>
              <a:rPr lang="ru-RU" sz="3200" dirty="0"/>
              <a:t>Однородные члены - через </a:t>
            </a:r>
            <a:r>
              <a:rPr lang="ru-RU" sz="3200" dirty="0" smtClean="0"/>
              <a:t>«,» (запятую).</a:t>
            </a:r>
          </a:p>
          <a:p>
            <a:r>
              <a:rPr lang="ru-RU" sz="3200" dirty="0" smtClean="0"/>
              <a:t>Разговорные</a:t>
            </a:r>
            <a:r>
              <a:rPr lang="ru-RU" sz="3200" dirty="0"/>
              <a:t>, просторечные, книжные, устаревшие слова приводятся в скобках.</a:t>
            </a:r>
          </a:p>
        </p:txBody>
      </p:sp>
    </p:spTree>
    <p:extLst>
      <p:ext uri="{BB962C8B-B14F-4D97-AF65-F5344CB8AC3E}">
        <p14:creationId xmlns:p14="http://schemas.microsoft.com/office/powerpoint/2010/main" val="26457709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772816"/>
            <a:ext cx="7859217" cy="3168352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4) Выучите теорию. Если вы не знаете, что значит тот или иной термин, методом исключения вы не сможете решить это задание.</a:t>
            </a:r>
          </a:p>
        </p:txBody>
      </p:sp>
    </p:spTree>
    <p:extLst>
      <p:ext uri="{BB962C8B-B14F-4D97-AF65-F5344CB8AC3E}">
        <p14:creationId xmlns:p14="http://schemas.microsoft.com/office/powerpoint/2010/main" val="27351610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73051"/>
            <a:ext cx="8291265" cy="6324301"/>
          </a:xfrm>
        </p:spPr>
        <p:txBody>
          <a:bodyPr/>
          <a:lstStyle/>
          <a:p>
            <a:pPr algn="ctr"/>
            <a:r>
              <a:rPr lang="ru-RU" dirty="0" err="1" smtClean="0">
                <a:latin typeface="Monotype Corsiva" pitchFamily="66" charset="0"/>
              </a:rPr>
              <a:t>Щаг</a:t>
            </a:r>
            <a:r>
              <a:rPr lang="ru-RU" dirty="0" smtClean="0">
                <a:latin typeface="Monotype Corsiva" pitchFamily="66" charset="0"/>
              </a:rPr>
              <a:t> 1 : Внимательно </a:t>
            </a:r>
            <a:r>
              <a:rPr lang="ru-RU" dirty="0">
                <a:latin typeface="Monotype Corsiva" pitchFamily="66" charset="0"/>
              </a:rPr>
              <a:t>прочитайте задание. Посмотрите, ЧТО вам нужно найти.</a:t>
            </a:r>
          </a:p>
          <a:p>
            <a:pPr marL="0" indent="0">
              <a:buNone/>
            </a:pPr>
            <a:r>
              <a:rPr lang="ru-RU" dirty="0" smtClean="0">
                <a:latin typeface="Monotype Corsiva" pitchFamily="66" charset="0"/>
              </a:rPr>
              <a:t>Если </a:t>
            </a:r>
            <a:r>
              <a:rPr lang="ru-RU" dirty="0">
                <a:latin typeface="Monotype Corsiva" pitchFamily="66" charset="0"/>
              </a:rPr>
              <a:t>необходимо найти ТРОП в названных предложениях, то вспомните, что это такое и какие виды топов бывают</a:t>
            </a:r>
            <a:r>
              <a:rPr lang="ru-RU" dirty="0" smtClean="0">
                <a:latin typeface="Monotype Corsiva" pitchFamily="66" charset="0"/>
              </a:rPr>
              <a:t>.</a:t>
            </a:r>
            <a:endParaRPr lang="ru-RU" dirty="0">
              <a:latin typeface="Monotype Corsiva" pitchFamily="66" charset="0"/>
            </a:endParaRPr>
          </a:p>
          <a:p>
            <a:r>
              <a:rPr lang="ru-RU" sz="2800" dirty="0">
                <a:latin typeface="Monotype Corsiva" pitchFamily="66" charset="0"/>
              </a:rPr>
              <a:t>Тропы – это слова, употреблённые в переносном смысле, помогающие ярко, образно, выразительно передать мысли и чувства, воссоздать необходимую </a:t>
            </a:r>
            <a:r>
              <a:rPr lang="ru-RU" sz="2800" dirty="0" smtClean="0">
                <a:latin typeface="Monotype Corsiva" pitchFamily="66" charset="0"/>
              </a:rPr>
              <a:t>картину.</a:t>
            </a:r>
          </a:p>
          <a:p>
            <a:r>
              <a:rPr lang="ru-RU" dirty="0" smtClean="0">
                <a:latin typeface="Monotype Corsiva" pitchFamily="66" charset="0"/>
              </a:rPr>
              <a:t>Помните </a:t>
            </a:r>
            <a:r>
              <a:rPr lang="ru-RU" dirty="0">
                <a:latin typeface="Monotype Corsiva" pitchFamily="66" charset="0"/>
              </a:rPr>
              <a:t>главное: это слова в переносном смысле, то есть в жизни мы это «увидеть» не сможем, нам кажется, что это так происходит, это наше </a:t>
            </a:r>
            <a:r>
              <a:rPr lang="ru-RU" dirty="0" err="1">
                <a:latin typeface="Monotype Corsiva" pitchFamily="66" charset="0"/>
              </a:rPr>
              <a:t>вИдение</a:t>
            </a:r>
            <a:r>
              <a:rPr lang="ru-RU" dirty="0">
                <a:latin typeface="Monotype Corsiva" pitchFamily="66" charset="0"/>
              </a:rPr>
              <a:t> мира.</a:t>
            </a:r>
          </a:p>
        </p:txBody>
      </p:sp>
    </p:spTree>
    <p:extLst>
      <p:ext uri="{BB962C8B-B14F-4D97-AF65-F5344CB8AC3E}">
        <p14:creationId xmlns:p14="http://schemas.microsoft.com/office/powerpoint/2010/main" val="2258042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1" cy="4929412"/>
          </a:xfrm>
        </p:spPr>
        <p:txBody>
          <a:bodyPr/>
          <a:lstStyle/>
          <a:p>
            <a:r>
              <a:rPr lang="ru-RU" dirty="0" smtClean="0">
                <a:solidFill>
                  <a:srgbClr val="424547"/>
                </a:solidFill>
                <a:latin typeface="georgia"/>
              </a:rPr>
              <a:t>Шаг 2 : Если 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необходимо найти </a:t>
            </a:r>
            <a:r>
              <a:rPr lang="ru-RU" b="1" i="1" dirty="0">
                <a:solidFill>
                  <a:srgbClr val="B526BF"/>
                </a:solidFill>
                <a:latin typeface="georgia"/>
              </a:rPr>
              <a:t>лексические средства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, то среди слов предложенного списка нужно искать </a:t>
            </a:r>
            <a:r>
              <a:rPr lang="ru-RU" dirty="0" smtClean="0">
                <a:solidFill>
                  <a:srgbClr val="424547"/>
                </a:solidFill>
                <a:latin typeface="georgia"/>
              </a:rPr>
              <a:t> термины из этой области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5451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Лексические средства (группы)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62500" lnSpcReduction="20000"/>
          </a:bodyPr>
          <a:lstStyle/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синонимы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(контекстные, языковые);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омонимы (омофоны,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омоформы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омографы);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паронимы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архаизмы;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историзмы;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диалектизмы;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канцеляризмы;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жаргонизмы;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термины;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неологизмы;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окказионализмы;</a:t>
            </a:r>
          </a:p>
          <a:p>
            <a:pPr lvl="0"/>
            <a:r>
              <a:rPr lang="ru-RU" sz="3300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фразеологизмы</a:t>
            </a:r>
            <a:r>
              <a:rPr lang="ru-RU" sz="33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тилистически-окрашенная лексика (книжная, научная, разговорная, просторечная, эмоционально-экспрессивная лексика)…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7489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окказионализмы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ru-RU" sz="2400" dirty="0"/>
              <a:t>индивидуально-авторский неологизм, созданный поэтом или писателем согласно существующим в языке словообразовательным моделям и использующийся исключительно в условиях данного контекста, как лексическое средство художественной выразительности или языковой игры. Окказионализмы обычно не получают широкого распространения и не входят в словарный состав </a:t>
            </a:r>
            <a:r>
              <a:rPr lang="ru-RU" sz="2400" dirty="0" smtClean="0"/>
              <a:t>языка.</a:t>
            </a:r>
            <a:endParaRPr lang="ru-RU" sz="2400" dirty="0"/>
          </a:p>
          <a:p>
            <a:pPr marL="0" indent="0">
              <a:buNone/>
            </a:pPr>
            <a:r>
              <a:rPr lang="ru-RU" sz="2400" dirty="0" smtClean="0"/>
              <a:t>Примеры</a:t>
            </a:r>
            <a:r>
              <a:rPr lang="ru-RU" sz="2400" dirty="0"/>
              <a:t>: </a:t>
            </a:r>
            <a:r>
              <a:rPr lang="ru-RU" sz="2400" dirty="0" err="1"/>
              <a:t>крупноболотье</a:t>
            </a:r>
            <a:r>
              <a:rPr lang="ru-RU" sz="2400" dirty="0"/>
              <a:t> (создано по модели слова «мелколесье»), </a:t>
            </a:r>
            <a:r>
              <a:rPr lang="ru-RU" sz="2400" dirty="0" err="1"/>
              <a:t>чипсонос</a:t>
            </a:r>
            <a:r>
              <a:rPr lang="ru-RU" sz="2400" dirty="0"/>
              <a:t> (создано по модели слова «водовоз»), </a:t>
            </a:r>
            <a:r>
              <a:rPr lang="ru-RU" sz="2400" dirty="0" err="1"/>
              <a:t>повсеградно</a:t>
            </a:r>
            <a:r>
              <a:rPr lang="ru-RU" sz="2400" dirty="0"/>
              <a:t>, </a:t>
            </a:r>
            <a:r>
              <a:rPr lang="ru-RU" sz="2400" dirty="0" err="1"/>
              <a:t>повсесердно</a:t>
            </a:r>
            <a:r>
              <a:rPr lang="ru-RU" sz="2400" dirty="0"/>
              <a:t> (по аналогии с «повсеместно»). </a:t>
            </a:r>
          </a:p>
        </p:txBody>
      </p:sp>
    </p:spTree>
    <p:extLst>
      <p:ext uri="{BB962C8B-B14F-4D97-AF65-F5344CB8AC3E}">
        <p14:creationId xmlns:p14="http://schemas.microsoft.com/office/powerpoint/2010/main" val="3248522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solidFill>
                  <a:srgbClr val="424547"/>
                </a:solidFill>
                <a:latin typeface="georgia"/>
              </a:rPr>
              <a:t>Шаг 3: </a:t>
            </a:r>
            <a:r>
              <a:rPr lang="ru-RU" sz="2800" dirty="0" smtClean="0">
                <a:solidFill>
                  <a:srgbClr val="424547"/>
                </a:solidFill>
                <a:latin typeface="Monotype Corsiva" pitchFamily="66" charset="0"/>
              </a:rPr>
              <a:t>Если </a:t>
            </a:r>
            <a:r>
              <a:rPr lang="ru-RU" sz="2800" dirty="0">
                <a:solidFill>
                  <a:srgbClr val="424547"/>
                </a:solidFill>
                <a:latin typeface="Monotype Corsiva" pitchFamily="66" charset="0"/>
              </a:rPr>
              <a:t>нужно определить, какой </a:t>
            </a:r>
            <a:r>
              <a:rPr lang="ru-RU" sz="2800" b="1" dirty="0">
                <a:solidFill>
                  <a:srgbClr val="424547"/>
                </a:solidFill>
                <a:latin typeface="Monotype Corsiva" pitchFamily="66" charset="0"/>
              </a:rPr>
              <a:t>приём (</a:t>
            </a:r>
            <a:r>
              <a:rPr lang="ru-RU" sz="2800" b="1" dirty="0" smtClean="0">
                <a:solidFill>
                  <a:srgbClr val="424547"/>
                </a:solidFill>
                <a:latin typeface="Monotype Corsiva" pitchFamily="66" charset="0"/>
              </a:rPr>
              <a:t>фигуру </a:t>
            </a:r>
            <a:r>
              <a:rPr lang="ru-RU" sz="2800" b="1" dirty="0">
                <a:solidFill>
                  <a:srgbClr val="424547"/>
                </a:solidFill>
                <a:latin typeface="Monotype Corsiva" pitchFamily="66" charset="0"/>
              </a:rPr>
              <a:t>речи</a:t>
            </a:r>
            <a:r>
              <a:rPr lang="ru-RU" sz="2800" b="1" dirty="0" smtClean="0">
                <a:solidFill>
                  <a:srgbClr val="424547"/>
                </a:solidFill>
                <a:latin typeface="Monotype Corsiva" pitchFamily="66" charset="0"/>
              </a:rPr>
              <a:t>) </a:t>
            </a:r>
            <a:r>
              <a:rPr lang="ru-RU" sz="2800" dirty="0" smtClean="0">
                <a:solidFill>
                  <a:srgbClr val="424547"/>
                </a:solidFill>
                <a:latin typeface="Monotype Corsiva" pitchFamily="66" charset="0"/>
              </a:rPr>
              <a:t>использует </a:t>
            </a:r>
            <a:r>
              <a:rPr lang="ru-RU" sz="2800" dirty="0">
                <a:solidFill>
                  <a:srgbClr val="424547"/>
                </a:solidFill>
                <a:latin typeface="Monotype Corsiva" pitchFamily="66" charset="0"/>
              </a:rPr>
              <a:t>автор, то ищите следующие приёмы.</a:t>
            </a:r>
          </a:p>
          <a:p>
            <a:r>
              <a:rPr lang="ru-RU" sz="2800" dirty="0">
                <a:solidFill>
                  <a:srgbClr val="424547"/>
                </a:solidFill>
                <a:latin typeface="georgia"/>
              </a:rPr>
              <a:t>Фигура - часть предложения, которая играет определённую функцию в нём (здесь обретает свои права синтаксис). Фигура представляет собой выразительные синтаксические конструкции, которые передают экспрессию текста.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r>
              <a:rPr lang="ru-RU" sz="2800" b="1" dirty="0">
                <a:solidFill>
                  <a:srgbClr val="424547"/>
                </a:solidFill>
                <a:latin typeface="georgia"/>
              </a:rPr>
              <a:t>Примечание: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 некоторые фигуры речи могут быть одновременно и синтаксическими средствами (риторический вопрос, риторическое восклицание и др.).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0976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-27384"/>
            <a:ext cx="9144000" cy="1138773"/>
          </a:xfrm>
          <a:prstGeom prst="rect">
            <a:avLst/>
          </a:prstGeom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 smtClean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200" b="1" cap="all" dirty="0" smtClean="0">
                <a:ln w="11430"/>
                <a:solidFill>
                  <a:srgbClr val="8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ФИГУРЫ РЕЧИ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b="1" cap="all" dirty="0">
              <a:ln w="11430"/>
              <a:solidFill>
                <a:srgbClr val="8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11560" y="1413247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Анафора</a:t>
            </a: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611957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Антитеза</a:t>
            </a:r>
          </a:p>
        </p:txBody>
      </p:sp>
      <p:sp>
        <p:nvSpPr>
          <p:cNvPr id="18" name="Блок-схема: альтернативный процесс 17"/>
          <p:cNvSpPr/>
          <p:nvPr/>
        </p:nvSpPr>
        <p:spPr>
          <a:xfrm>
            <a:off x="611957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Оксюморон</a:t>
            </a:r>
          </a:p>
        </p:txBody>
      </p:sp>
      <p:sp>
        <p:nvSpPr>
          <p:cNvPr id="19" name="Блок-схема: альтернативный процесс 18"/>
          <p:cNvSpPr/>
          <p:nvPr/>
        </p:nvSpPr>
        <p:spPr>
          <a:xfrm>
            <a:off x="611957" y="5373216"/>
            <a:ext cx="2879725" cy="72008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Синтаксический параллелизм</a:t>
            </a: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611957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Бессоюзие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5507707" y="1413173"/>
            <a:ext cx="2880320" cy="648072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Эпифора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5508104" y="2348880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Градация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508104" y="3356992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Инверсия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5508104" y="4365104"/>
            <a:ext cx="2879725" cy="647700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Многосоюзие</a:t>
            </a:r>
          </a:p>
        </p:txBody>
      </p:sp>
      <p:sp>
        <p:nvSpPr>
          <p:cNvPr id="30" name="Блок-схема: альтернативный процесс 29"/>
          <p:cNvSpPr/>
          <p:nvPr/>
        </p:nvSpPr>
        <p:spPr>
          <a:xfrm>
            <a:off x="5508104" y="5373216"/>
            <a:ext cx="2879725" cy="720006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500" b="1" dirty="0" smtClean="0">
                <a:solidFill>
                  <a:srgbClr val="800000"/>
                </a:solidFill>
              </a:rPr>
              <a:t>Риторический вопрос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244408" y="6203008"/>
            <a:ext cx="648072" cy="394344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14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3051"/>
            <a:ext cx="7931225" cy="5853113"/>
          </a:xfrm>
        </p:spPr>
        <p:txBody>
          <a:bodyPr/>
          <a:lstStyle/>
          <a:p>
            <a:r>
              <a:rPr lang="ru-RU" b="1" i="1" dirty="0">
                <a:solidFill>
                  <a:srgbClr val="B526BF"/>
                </a:solidFill>
                <a:latin typeface="georgia"/>
              </a:rPr>
              <a:t>Шаг 4.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424547"/>
                </a:solidFill>
                <a:latin typeface="georgia"/>
              </a:rPr>
              <a:t>Наконец, если </a:t>
            </a:r>
            <a:r>
              <a:rPr lang="ru-RU" dirty="0" smtClean="0">
                <a:solidFill>
                  <a:srgbClr val="424547"/>
                </a:solidFill>
                <a:latin typeface="georgia"/>
              </a:rPr>
              <a:t>необходимо 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найти </a:t>
            </a:r>
            <a:r>
              <a:rPr lang="ru-RU" b="1" dirty="0">
                <a:solidFill>
                  <a:srgbClr val="424547"/>
                </a:solidFill>
                <a:latin typeface="georgia"/>
              </a:rPr>
              <a:t>синтаксические средства</a:t>
            </a:r>
            <a:r>
              <a:rPr lang="ru-RU" dirty="0">
                <a:solidFill>
                  <a:srgbClr val="424547"/>
                </a:solidFill>
                <a:latin typeface="georgia"/>
              </a:rPr>
              <a:t>, то помните, они связаны со знаками препинания, их выделяют запятыми, тире, ставится знак вопроса или восклицания и т.д.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dirty="0">
                <a:solidFill>
                  <a:srgbClr val="424547"/>
                </a:solidFill>
                <a:latin typeface="georgia"/>
              </a:rPr>
              <a:t> 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8092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Изобразительно-выразительные средства (задание 26)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Примерная формулировка задания:</a:t>
            </a:r>
          </a:p>
          <a:p>
            <a:pPr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		Прочитайте фрагмент рецензии, составленной на основе текста, который вы анализировали, выполняя задания 22-25.</a:t>
            </a:r>
            <a:br>
              <a:rPr lang="ru-RU" sz="5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 этом фрагменте рассматриваются языковые особенности текста. Некоторые термины, использованные в рецензии, пропущены. Вставьте на места пропусков (А, Б, В, Г) цифры, соответствующие номеру термина из списка. Запишите в таблицу под каждой буквой соответствующую цифру.  </a:t>
            </a:r>
            <a:r>
              <a:rPr lang="ru-RU" sz="5100" u="sng" dirty="0" smtClean="0">
                <a:latin typeface="Times New Roman" pitchFamily="18" charset="0"/>
                <a:cs typeface="Times New Roman" pitchFamily="18" charset="0"/>
              </a:rPr>
              <a:t>Последовательность цифр запишите в бланк ответов №1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справа от номера задания 26, начиная с первой клеточки </a:t>
            </a:r>
            <a:r>
              <a:rPr lang="ru-RU" sz="5100" u="sng" dirty="0" smtClean="0">
                <a:latin typeface="Times New Roman" pitchFamily="18" charset="0"/>
                <a:cs typeface="Times New Roman" pitchFamily="18" charset="0"/>
              </a:rPr>
              <a:t>без пробелов, запятых и других дополнительных символов.  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Каждую цифру пишите в соответствии с приведенными в бланке образцами. </a:t>
            </a:r>
          </a:p>
          <a:p>
            <a:pPr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06644"/>
              </p:ext>
            </p:extLst>
          </p:nvPr>
        </p:nvGraphicFramePr>
        <p:xfrm>
          <a:off x="4211960" y="5877272"/>
          <a:ext cx="2088231" cy="576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0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04664"/>
            <a:ext cx="7704856" cy="6120680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B526BF"/>
                </a:solidFill>
                <a:latin typeface="georgia"/>
              </a:rPr>
              <a:t>Пользуйтесь подсказками.</a:t>
            </a:r>
            <a:endParaRPr lang="ru-RU" dirty="0">
              <a:solidFill>
                <a:srgbClr val="424547"/>
              </a:solidFill>
              <a:latin typeface="Open Sans"/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В задании часто можно найти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скрытые подсказки.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Подсказкой является уже то, что вас просят найти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троп, лексическое или синтаксическое средство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Часто в скобках даны примеры (например, эпитетов), вам надо вспомнить, как называется такое средство.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sz="2800" dirty="0">
                <a:solidFill>
                  <a:srgbClr val="424547"/>
                </a:solidFill>
                <a:latin typeface="georgia"/>
              </a:rPr>
              <a:t>Могут помочь </a:t>
            </a:r>
            <a:r>
              <a:rPr lang="ru-RU" sz="2800" b="1" dirty="0">
                <a:solidFill>
                  <a:srgbClr val="424547"/>
                </a:solidFill>
                <a:latin typeface="georgia"/>
              </a:rPr>
              <a:t>и формы слов</a:t>
            </a:r>
            <a:r>
              <a:rPr lang="ru-RU" sz="2800" dirty="0">
                <a:solidFill>
                  <a:srgbClr val="424547"/>
                </a:solidFill>
                <a:latin typeface="georgia"/>
              </a:rPr>
              <a:t>, например, «использована»- слово женского рода, потому ясно, что здесь термины мужского и среднего рода не подойдут.</a:t>
            </a:r>
            <a:endParaRPr lang="ru-RU" sz="2800" dirty="0">
              <a:solidFill>
                <a:srgbClr val="424547"/>
              </a:solidFill>
              <a:latin typeface="Open Sans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965621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73051"/>
            <a:ext cx="7931225" cy="58531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ru-RU" b="1" dirty="0">
                <a:solidFill>
                  <a:srgbClr val="7030A0"/>
                </a:solidFill>
                <a:latin typeface="georgia"/>
              </a:rPr>
              <a:t>Выучите значение терминов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, тренируйтесь в их нахождении в тесте. Это первое условие хорошего выполнения задания.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dirty="0">
                <a:solidFill>
                  <a:srgbClr val="7030A0"/>
                </a:solidFill>
                <a:latin typeface="georgia"/>
              </a:rPr>
              <a:t>Чётко представляйте </a:t>
            </a:r>
            <a:r>
              <a:rPr lang="ru-RU" b="1" dirty="0">
                <a:solidFill>
                  <a:srgbClr val="7030A0"/>
                </a:solidFill>
                <a:latin typeface="georgia"/>
              </a:rPr>
              <a:t>группы терминов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: тропы, лексические, синтаксические средства, приёмы (фигуры).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pPr>
              <a:buFont typeface="Arial"/>
              <a:buChar char="•"/>
            </a:pPr>
            <a:r>
              <a:rPr lang="ru-RU" b="1" dirty="0">
                <a:solidFill>
                  <a:srgbClr val="7030A0"/>
                </a:solidFill>
                <a:latin typeface="georgia"/>
              </a:rPr>
              <a:t>Внимательно читайте задание</a:t>
            </a:r>
            <a:r>
              <a:rPr lang="ru-RU" dirty="0">
                <a:solidFill>
                  <a:srgbClr val="7030A0"/>
                </a:solidFill>
                <a:latin typeface="georgia"/>
              </a:rPr>
              <a:t>. В нём часто уже </a:t>
            </a:r>
            <a:r>
              <a:rPr lang="ru-RU" dirty="0" smtClean="0">
                <a:solidFill>
                  <a:srgbClr val="7030A0"/>
                </a:solidFill>
                <a:latin typeface="georgia"/>
              </a:rPr>
              <a:t>бывает </a:t>
            </a:r>
            <a:r>
              <a:rPr lang="ru-RU" b="1" dirty="0" smtClean="0">
                <a:solidFill>
                  <a:srgbClr val="7030A0"/>
                </a:solidFill>
                <a:latin typeface="georgia"/>
              </a:rPr>
              <a:t>подсказка</a:t>
            </a:r>
            <a:r>
              <a:rPr lang="ru-RU" b="1" dirty="0">
                <a:solidFill>
                  <a:srgbClr val="7030A0"/>
                </a:solidFill>
                <a:latin typeface="georgia"/>
              </a:rPr>
              <a:t>.</a:t>
            </a:r>
            <a:endParaRPr lang="ru-RU" dirty="0">
              <a:solidFill>
                <a:srgbClr val="7030A0"/>
              </a:solidFill>
              <a:latin typeface="Open Sans"/>
            </a:endParaRPr>
          </a:p>
          <a:p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607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Информационные источники: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2"/>
              </a:rPr>
              <a:t>ege.fipi.ru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  <a:hlinkClick r:id="rId3"/>
              </a:rPr>
              <a:t>https://rus-ege.sdamgia.ru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rgbClr val="0070C0"/>
                </a:solidFill>
                <a:latin typeface="Monotype Corsiva" pitchFamily="66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9600" dirty="0" smtClean="0">
                <a:solidFill>
                  <a:srgbClr val="0070C0"/>
                </a:solidFill>
                <a:latin typeface="Monotype Corsiva" pitchFamily="66" charset="0"/>
              </a:rPr>
              <a:t>за внимание</a:t>
            </a:r>
            <a:endParaRPr lang="ru-RU" sz="9600" dirty="0">
              <a:solidFill>
                <a:srgbClr val="0070C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3588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rgbClr val="0070C0"/>
                </a:solidFill>
                <a:latin typeface="Monotype Corsiva" pitchFamily="66" charset="0"/>
              </a:rPr>
              <a:t>Желаем </a:t>
            </a:r>
            <a:r>
              <a:rPr lang="ru-RU" sz="7200" dirty="0">
                <a:solidFill>
                  <a:srgbClr val="0070C0"/>
                </a:solidFill>
                <a:latin typeface="Monotype Corsiva" pitchFamily="66" charset="0"/>
              </a:rPr>
              <a:t>удачи </a:t>
            </a:r>
            <a:endParaRPr lang="ru-RU" sz="7200" dirty="0" smtClean="0">
              <a:solidFill>
                <a:srgbClr val="0070C0"/>
              </a:solidFill>
              <a:latin typeface="Monotype Corsiva" pitchFamily="66" charset="0"/>
            </a:endParaRPr>
          </a:p>
          <a:p>
            <a:pPr marL="0" indent="0" algn="ctr">
              <a:buNone/>
            </a:pPr>
            <a:r>
              <a:rPr lang="ru-RU" sz="7200" dirty="0" smtClean="0">
                <a:solidFill>
                  <a:srgbClr val="0070C0"/>
                </a:solidFill>
                <a:latin typeface="Monotype Corsiva" pitchFamily="66" charset="0"/>
              </a:rPr>
              <a:t>на ЕГЭ !</a:t>
            </a:r>
          </a:p>
          <a:p>
            <a:pPr marL="0" indent="0">
              <a:buNone/>
            </a:pPr>
            <a:endParaRPr lang="ru-RU" sz="7200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7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Образец рецензии                                                  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источник – Банк открытых заданий ЕГЭ на ФИПИ)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«О русском языке Б.П. Екимов рассказывает очень образно, красочно. Эмоциональный тон его рассуждений задают троп – (А)__________ (например, в предложении 6), а также приём – (Б)__________ («не старая плесень, а живая речь» в предложении 12). Говоря об изменениях в родном языке, автор пытается как можно точнее передать их суть, в чём ему помогает лексическое средство – (В)__________ («перемен, потрясений» в предложении 3, «огранит, отшлифует» в предложении 7). Однако судьба русского языка не вызывает у автора беспокойства, именно поэтому он использует такой приём, как (Г)__________ («конечно же» в предложениях 14, 17, 19)».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терминов: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цитирование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восклицательные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предложения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лек­си­че­ский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по­втор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противопоставление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анафора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развёрнутая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ме­та­фо­ра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пар­цел­ля­ция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разговорные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слова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контекстные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синонимы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Краткий алгоритм рассуждения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списка терминов, выявление их значения, классификация на группы: лексические средства связи (лексические группы и тропы), синтаксические (фигуры речи), фонетические.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рецензии, выбор ответов от простого к сложному.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 задании 26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 лексического средства дается в скобках либо одним словом, либо словосочетанием, в котором одно из слов выделено курсивом;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рецензии примеры тропов указываются в скобках, как словосочетание;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 определении синтаксических средств чаще указываются номера предложений.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Помни!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выполнении задания 26 следует помнить, что вы заполняете места пропусков в рецензии, т.е. восстанавливаете текст, а с ним и смысловую, и грамматическую связь. Поэтому часто дополнительной подсказкой может служить анализ самой рецензии: различные прилагательные в том или ином роде, согласующиеся с пропусками сказуемые и т.д.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Работай с текстом КИМ!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Классификация средств выразительности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452305"/>
              </p:ext>
            </p:extLst>
          </p:nvPr>
        </p:nvGraphicFramePr>
        <p:xfrm>
          <a:off x="457200" y="1125538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738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2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1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Times New Roman" pitchFamily="18" charset="0"/>
            <a:cs typeface="Times New Roman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4530</TotalTime>
  <Words>1357</Words>
  <Application>Microsoft Office PowerPoint</Application>
  <PresentationFormat>Экран (4:3)</PresentationFormat>
  <Paragraphs>319</Paragraphs>
  <Slides>44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44</vt:i4>
      </vt:variant>
    </vt:vector>
  </HeadingPairs>
  <TitlesOfParts>
    <vt:vector size="64" baseType="lpstr">
      <vt:lpstr>Arial</vt:lpstr>
      <vt:lpstr>Calibri</vt:lpstr>
      <vt:lpstr>georgia</vt:lpstr>
      <vt:lpstr>GothaPro</vt:lpstr>
      <vt:lpstr>Monotype Corsiva</vt:lpstr>
      <vt:lpstr>Open Sans</vt:lpstr>
      <vt:lpstr>Times New Roman</vt:lpstr>
      <vt:lpstr>Wingdings</vt:lpstr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7_Тема Office</vt:lpstr>
      <vt:lpstr>8_Тема Office</vt:lpstr>
      <vt:lpstr>9_Тема Office</vt:lpstr>
      <vt:lpstr>10_Тема Office</vt:lpstr>
      <vt:lpstr>11_Тема Office</vt:lpstr>
      <vt:lpstr>Подготовка к ЕГЭ. Задание 26.</vt:lpstr>
      <vt:lpstr>Типичные формулировки заданий по лексике и фразеологии в КИМах ЕГЭ-2020</vt:lpstr>
      <vt:lpstr>Лексический компонент встречается в заданиях:</vt:lpstr>
      <vt:lpstr>Изобразительно-выразительные средства (задание 26)</vt:lpstr>
      <vt:lpstr>Образец рецензии                                                    (источник – Банк открытых заданий ЕГЭ на ФИПИ)</vt:lpstr>
      <vt:lpstr>Краткий алгоритм рассуждения</vt:lpstr>
      <vt:lpstr>В задании 26</vt:lpstr>
      <vt:lpstr>Помни!</vt:lpstr>
      <vt:lpstr>Классификация средств выразительности</vt:lpstr>
      <vt:lpstr>Презентация PowerPoint</vt:lpstr>
      <vt:lpstr>Лексические средства (группы)</vt:lpstr>
      <vt:lpstr>Тропы:</vt:lpstr>
      <vt:lpstr>Презентация PowerPoint</vt:lpstr>
      <vt:lpstr>Различаем!</vt:lpstr>
      <vt:lpstr>Фигуры речи:</vt:lpstr>
      <vt:lpstr>Презентация PowerPoint</vt:lpstr>
      <vt:lpstr>Различаем!</vt:lpstr>
      <vt:lpstr>Различаем!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Лексические средства (группы)</vt:lpstr>
      <vt:lpstr>окказионализмы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Информационные источники: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Ковааленко</dc:creator>
  <cp:lastModifiedBy>Teacher</cp:lastModifiedBy>
  <cp:revision>133</cp:revision>
  <dcterms:created xsi:type="dcterms:W3CDTF">2019-01-14T11:54:47Z</dcterms:created>
  <dcterms:modified xsi:type="dcterms:W3CDTF">2020-03-23T08:18:20Z</dcterms:modified>
</cp:coreProperties>
</file>